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88"/>
  </p:notesMasterIdLst>
  <p:sldIdLst>
    <p:sldId id="259" r:id="rId2"/>
    <p:sldId id="263" r:id="rId3"/>
    <p:sldId id="365" r:id="rId4"/>
    <p:sldId id="282" r:id="rId5"/>
    <p:sldId id="283" r:id="rId6"/>
    <p:sldId id="284" r:id="rId7"/>
    <p:sldId id="285" r:id="rId8"/>
    <p:sldId id="286" r:id="rId9"/>
    <p:sldId id="366" r:id="rId10"/>
    <p:sldId id="288" r:id="rId11"/>
    <p:sldId id="287" r:id="rId12"/>
    <p:sldId id="289" r:id="rId13"/>
    <p:sldId id="290" r:id="rId14"/>
    <p:sldId id="315" r:id="rId15"/>
    <p:sldId id="291" r:id="rId16"/>
    <p:sldId id="296" r:id="rId17"/>
    <p:sldId id="292" r:id="rId18"/>
    <p:sldId id="293" r:id="rId19"/>
    <p:sldId id="294" r:id="rId20"/>
    <p:sldId id="295" r:id="rId21"/>
    <p:sldId id="297" r:id="rId22"/>
    <p:sldId id="298" r:id="rId23"/>
    <p:sldId id="299" r:id="rId24"/>
    <p:sldId id="300" r:id="rId25"/>
    <p:sldId id="301" r:id="rId26"/>
    <p:sldId id="302" r:id="rId27"/>
    <p:sldId id="306" r:id="rId28"/>
    <p:sldId id="303" r:id="rId29"/>
    <p:sldId id="305" r:id="rId30"/>
    <p:sldId id="304" r:id="rId31"/>
    <p:sldId id="307" r:id="rId32"/>
    <p:sldId id="308" r:id="rId33"/>
    <p:sldId id="312" r:id="rId34"/>
    <p:sldId id="313" r:id="rId35"/>
    <p:sldId id="314" r:id="rId36"/>
    <p:sldId id="309" r:id="rId37"/>
    <p:sldId id="311" r:id="rId38"/>
    <p:sldId id="310" r:id="rId39"/>
    <p:sldId id="318" r:id="rId40"/>
    <p:sldId id="317" r:id="rId41"/>
    <p:sldId id="316" r:id="rId42"/>
    <p:sldId id="319" r:id="rId43"/>
    <p:sldId id="321" r:id="rId44"/>
    <p:sldId id="320" r:id="rId45"/>
    <p:sldId id="324" r:id="rId46"/>
    <p:sldId id="326" r:id="rId47"/>
    <p:sldId id="327" r:id="rId48"/>
    <p:sldId id="328" r:id="rId49"/>
    <p:sldId id="329" r:id="rId50"/>
    <p:sldId id="330" r:id="rId51"/>
    <p:sldId id="337" r:id="rId52"/>
    <p:sldId id="339" r:id="rId53"/>
    <p:sldId id="338" r:id="rId54"/>
    <p:sldId id="342" r:id="rId55"/>
    <p:sldId id="345" r:id="rId56"/>
    <p:sldId id="343" r:id="rId57"/>
    <p:sldId id="367" r:id="rId58"/>
    <p:sldId id="346" r:id="rId59"/>
    <p:sldId id="341" r:id="rId60"/>
    <p:sldId id="340" r:id="rId61"/>
    <p:sldId id="349" r:id="rId62"/>
    <p:sldId id="334" r:id="rId63"/>
    <p:sldId id="350" r:id="rId64"/>
    <p:sldId id="333" r:id="rId65"/>
    <p:sldId id="360" r:id="rId66"/>
    <p:sldId id="361" r:id="rId67"/>
    <p:sldId id="362" r:id="rId68"/>
    <p:sldId id="363" r:id="rId69"/>
    <p:sldId id="347" r:id="rId70"/>
    <p:sldId id="335" r:id="rId71"/>
    <p:sldId id="348" r:id="rId72"/>
    <p:sldId id="364" r:id="rId73"/>
    <p:sldId id="368" r:id="rId74"/>
    <p:sldId id="351" r:id="rId75"/>
    <p:sldId id="332" r:id="rId76"/>
    <p:sldId id="352" r:id="rId77"/>
    <p:sldId id="353" r:id="rId78"/>
    <p:sldId id="354" r:id="rId79"/>
    <p:sldId id="356" r:id="rId80"/>
    <p:sldId id="357" r:id="rId81"/>
    <p:sldId id="355" r:id="rId82"/>
    <p:sldId id="331" r:id="rId83"/>
    <p:sldId id="358" r:id="rId84"/>
    <p:sldId id="322" r:id="rId85"/>
    <p:sldId id="325" r:id="rId86"/>
    <p:sldId id="281" r:id="rId8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82" autoAdjust="0"/>
    <p:restoredTop sz="94660"/>
  </p:normalViewPr>
  <p:slideViewPr>
    <p:cSldViewPr snapToGrid="0">
      <p:cViewPr varScale="1">
        <p:scale>
          <a:sx n="87" d="100"/>
          <a:sy n="87" d="100"/>
        </p:scale>
        <p:origin x="53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36.bin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37.bin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oleObject" Target="../embeddings/oleObject38.bin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39.bin"/><Relationship Id="rId1" Type="http://schemas.openxmlformats.org/officeDocument/2006/relationships/themeOverride" Target="../theme/themeOverrid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</c:title>
    <c:autoTitleDeleted val="0"/>
    <c:plotArea>
      <c:layout>
        <c:manualLayout>
          <c:layoutTarget val="inner"/>
          <c:xMode val="edge"/>
          <c:yMode val="edge"/>
          <c:x val="7.8694163229596298E-2"/>
          <c:y val="0.19562687976114684"/>
          <c:w val="0.72969058445159141"/>
          <c:h val="0.69171810965518266"/>
        </c:manualLayout>
      </c:layout>
      <c:scatterChart>
        <c:scatterStyle val="lineMarker"/>
        <c:varyColors val="0"/>
        <c:ser>
          <c:idx val="0"/>
          <c:order val="0"/>
          <c:tx>
            <c:v>运行时间</c:v>
          </c:tx>
          <c:xVal>
            <c:numRef>
              <c:f>Sheet1!$B$3:$B$20</c:f>
              <c:numCache>
                <c:formatCode>General</c:formatCode>
                <c:ptCount val="18"/>
                <c:pt idx="0">
                  <c:v>5</c:v>
                </c:pt>
                <c:pt idx="1">
                  <c:v>7</c:v>
                </c:pt>
                <c:pt idx="2">
                  <c:v>9</c:v>
                </c:pt>
                <c:pt idx="3">
                  <c:v>11</c:v>
                </c:pt>
                <c:pt idx="4">
                  <c:v>13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  <c:pt idx="8">
                  <c:v>18</c:v>
                </c:pt>
                <c:pt idx="9">
                  <c:v>19</c:v>
                </c:pt>
                <c:pt idx="10">
                  <c:v>20</c:v>
                </c:pt>
                <c:pt idx="11">
                  <c:v>21</c:v>
                </c:pt>
                <c:pt idx="12">
                  <c:v>22</c:v>
                </c:pt>
                <c:pt idx="13">
                  <c:v>23</c:v>
                </c:pt>
                <c:pt idx="14">
                  <c:v>24</c:v>
                </c:pt>
                <c:pt idx="15">
                  <c:v>25</c:v>
                </c:pt>
                <c:pt idx="16">
                  <c:v>26</c:v>
                </c:pt>
                <c:pt idx="17">
                  <c:v>27</c:v>
                </c:pt>
              </c:numCache>
            </c:numRef>
          </c:xVal>
          <c:yVal>
            <c:numRef>
              <c:f>Sheet1!$D$3:$D$20</c:f>
              <c:numCache>
                <c:formatCode>General</c:formatCode>
                <c:ptCount val="18"/>
                <c:pt idx="0">
                  <c:v>3.5999999999999999E-3</c:v>
                </c:pt>
                <c:pt idx="1">
                  <c:v>4.4000000000000003E-3</c:v>
                </c:pt>
                <c:pt idx="2">
                  <c:v>5.5999999999999999E-3</c:v>
                </c:pt>
                <c:pt idx="3">
                  <c:v>5.2999999999999999E-2</c:v>
                </c:pt>
                <c:pt idx="4">
                  <c:v>0.14000000000000001</c:v>
                </c:pt>
                <c:pt idx="5">
                  <c:v>0.36</c:v>
                </c:pt>
                <c:pt idx="6">
                  <c:v>0.42</c:v>
                </c:pt>
                <c:pt idx="7">
                  <c:v>0.71</c:v>
                </c:pt>
                <c:pt idx="8">
                  <c:v>1</c:v>
                </c:pt>
                <c:pt idx="9">
                  <c:v>1.3</c:v>
                </c:pt>
                <c:pt idx="10">
                  <c:v>2.2999999999999998</c:v>
                </c:pt>
                <c:pt idx="11">
                  <c:v>5.0999999999999996</c:v>
                </c:pt>
                <c:pt idx="12">
                  <c:v>10.9</c:v>
                </c:pt>
                <c:pt idx="13">
                  <c:v>16.8</c:v>
                </c:pt>
                <c:pt idx="14">
                  <c:v>36.1</c:v>
                </c:pt>
                <c:pt idx="15">
                  <c:v>87.5</c:v>
                </c:pt>
                <c:pt idx="16">
                  <c:v>132.30000000000001</c:v>
                </c:pt>
                <c:pt idx="17">
                  <c:v>188.6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85E-4C44-9B2C-7CB6EF27C5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703424"/>
        <c:axId val="210592320"/>
      </c:scatterChart>
      <c:valAx>
        <c:axId val="211703424"/>
        <c:scaling>
          <c:orientation val="minMax"/>
          <c:max val="27"/>
          <c:min val="5"/>
        </c:scaling>
        <c:delete val="0"/>
        <c:axPos val="b"/>
        <c:numFmt formatCode="General" sourceLinked="1"/>
        <c:majorTickMark val="out"/>
        <c:minorTickMark val="none"/>
        <c:tickLblPos val="nextTo"/>
        <c:crossAx val="210592320"/>
        <c:crosses val="autoZero"/>
        <c:crossBetween val="midCat"/>
        <c:majorUnit val="1"/>
      </c:valAx>
      <c:valAx>
        <c:axId val="21059232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1703424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82106872204354742"/>
          <c:y val="0.53219114200955897"/>
          <c:w val="0.16369320912350746"/>
          <c:h val="8.1317219054714285E-2"/>
        </c:manualLayout>
      </c:layout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</c:title>
    <c:autoTitleDeleted val="0"/>
    <c:plotArea>
      <c:layout>
        <c:manualLayout>
          <c:layoutTarget val="inner"/>
          <c:xMode val="edge"/>
          <c:yMode val="edge"/>
          <c:x val="0.1224115524885232"/>
          <c:y val="0.2239948215932468"/>
          <c:w val="0.71523599550056249"/>
          <c:h val="0.69171810965518266"/>
        </c:manualLayout>
      </c:layout>
      <c:scatterChart>
        <c:scatterStyle val="lineMarker"/>
        <c:varyColors val="0"/>
        <c:ser>
          <c:idx val="0"/>
          <c:order val="0"/>
          <c:tx>
            <c:v>优先队列中结点个数</c:v>
          </c:tx>
          <c:xVal>
            <c:numRef>
              <c:f>Sheet1!$B$3:$B$20</c:f>
              <c:numCache>
                <c:formatCode>General</c:formatCode>
                <c:ptCount val="18"/>
                <c:pt idx="0">
                  <c:v>5</c:v>
                </c:pt>
                <c:pt idx="1">
                  <c:v>7</c:v>
                </c:pt>
                <c:pt idx="2">
                  <c:v>9</c:v>
                </c:pt>
                <c:pt idx="3">
                  <c:v>11</c:v>
                </c:pt>
                <c:pt idx="4">
                  <c:v>13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  <c:pt idx="8">
                  <c:v>18</c:v>
                </c:pt>
                <c:pt idx="9">
                  <c:v>19</c:v>
                </c:pt>
                <c:pt idx="10">
                  <c:v>20</c:v>
                </c:pt>
                <c:pt idx="11">
                  <c:v>21</c:v>
                </c:pt>
                <c:pt idx="12">
                  <c:v>22</c:v>
                </c:pt>
                <c:pt idx="13">
                  <c:v>23</c:v>
                </c:pt>
                <c:pt idx="14">
                  <c:v>24</c:v>
                </c:pt>
                <c:pt idx="15">
                  <c:v>25</c:v>
                </c:pt>
                <c:pt idx="16">
                  <c:v>26</c:v>
                </c:pt>
                <c:pt idx="17">
                  <c:v>27</c:v>
                </c:pt>
              </c:numCache>
            </c:numRef>
          </c:xVal>
          <c:yVal>
            <c:numRef>
              <c:f>Sheet1!$I$3:$I$20</c:f>
              <c:numCache>
                <c:formatCode>General</c:formatCode>
                <c:ptCount val="18"/>
                <c:pt idx="0">
                  <c:v>8</c:v>
                </c:pt>
                <c:pt idx="1">
                  <c:v>32</c:v>
                </c:pt>
                <c:pt idx="2">
                  <c:v>76</c:v>
                </c:pt>
                <c:pt idx="3">
                  <c:v>1527</c:v>
                </c:pt>
                <c:pt idx="4">
                  <c:v>2847</c:v>
                </c:pt>
                <c:pt idx="5">
                  <c:v>5029</c:v>
                </c:pt>
                <c:pt idx="6">
                  <c:v>5529</c:v>
                </c:pt>
                <c:pt idx="7">
                  <c:v>10793</c:v>
                </c:pt>
                <c:pt idx="8">
                  <c:v>18133</c:v>
                </c:pt>
                <c:pt idx="9">
                  <c:v>25589</c:v>
                </c:pt>
                <c:pt idx="10">
                  <c:v>47873</c:v>
                </c:pt>
                <c:pt idx="11">
                  <c:v>108619</c:v>
                </c:pt>
                <c:pt idx="12">
                  <c:v>222386</c:v>
                </c:pt>
                <c:pt idx="13">
                  <c:v>266725</c:v>
                </c:pt>
                <c:pt idx="14">
                  <c:v>498587</c:v>
                </c:pt>
                <c:pt idx="15">
                  <c:v>1031894</c:v>
                </c:pt>
                <c:pt idx="16">
                  <c:v>1241313</c:v>
                </c:pt>
                <c:pt idx="17">
                  <c:v>1616232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9E7-4CAE-BB38-92373C5931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594048"/>
        <c:axId val="210594624"/>
      </c:scatterChart>
      <c:valAx>
        <c:axId val="210594048"/>
        <c:scaling>
          <c:orientation val="minMax"/>
          <c:max val="27"/>
          <c:min val="5"/>
        </c:scaling>
        <c:delete val="0"/>
        <c:axPos val="b"/>
        <c:numFmt formatCode="General" sourceLinked="1"/>
        <c:majorTickMark val="out"/>
        <c:minorTickMark val="none"/>
        <c:tickLblPos val="nextTo"/>
        <c:crossAx val="210594624"/>
        <c:crosses val="autoZero"/>
        <c:crossBetween val="midCat"/>
        <c:majorUnit val="1"/>
      </c:valAx>
      <c:valAx>
        <c:axId val="21059462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0594048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83492063492063495"/>
          <c:y val="0.53219114200955897"/>
          <c:w val="0.14984126984126983"/>
          <c:h val="0.22521831254722641"/>
        </c:manualLayout>
      </c:layout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zh-CN" altLang="en-US"/>
              <a:t>优先队列中结点所占内存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9.8084929937503743E-2"/>
          <c:y val="0.20289300349717865"/>
          <c:w val="0.6915682200962664"/>
          <c:h val="0.69171810965518266"/>
        </c:manualLayout>
      </c:layout>
      <c:scatterChart>
        <c:scatterStyle val="lineMarker"/>
        <c:varyColors val="0"/>
        <c:ser>
          <c:idx val="0"/>
          <c:order val="0"/>
          <c:tx>
            <c:v>优先队列中结点所占内存</c:v>
          </c:tx>
          <c:xVal>
            <c:numRef>
              <c:f>Sheet1!$B$3:$B$20</c:f>
              <c:numCache>
                <c:formatCode>General</c:formatCode>
                <c:ptCount val="18"/>
                <c:pt idx="0">
                  <c:v>5</c:v>
                </c:pt>
                <c:pt idx="1">
                  <c:v>7</c:v>
                </c:pt>
                <c:pt idx="2">
                  <c:v>9</c:v>
                </c:pt>
                <c:pt idx="3">
                  <c:v>11</c:v>
                </c:pt>
                <c:pt idx="4">
                  <c:v>13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  <c:pt idx="8">
                  <c:v>18</c:v>
                </c:pt>
                <c:pt idx="9">
                  <c:v>19</c:v>
                </c:pt>
                <c:pt idx="10">
                  <c:v>20</c:v>
                </c:pt>
                <c:pt idx="11">
                  <c:v>21</c:v>
                </c:pt>
                <c:pt idx="12">
                  <c:v>22</c:v>
                </c:pt>
                <c:pt idx="13">
                  <c:v>23</c:v>
                </c:pt>
                <c:pt idx="14">
                  <c:v>24</c:v>
                </c:pt>
                <c:pt idx="15">
                  <c:v>25</c:v>
                </c:pt>
                <c:pt idx="16">
                  <c:v>26</c:v>
                </c:pt>
                <c:pt idx="17">
                  <c:v>27</c:v>
                </c:pt>
              </c:numCache>
            </c:numRef>
          </c:xVal>
          <c:yVal>
            <c:numRef>
              <c:f>Sheet1!$F$3:$F$20</c:f>
              <c:numCache>
                <c:formatCode>General</c:formatCode>
                <c:ptCount val="18"/>
                <c:pt idx="0">
                  <c:v>7.0000000000000001E-3</c:v>
                </c:pt>
                <c:pt idx="1">
                  <c:v>2.9000000000000001E-2</c:v>
                </c:pt>
                <c:pt idx="2">
                  <c:v>6.9000000000000006E-2</c:v>
                </c:pt>
                <c:pt idx="3">
                  <c:v>1.3919999999999999</c:v>
                </c:pt>
                <c:pt idx="4">
                  <c:v>2.5960000000000001</c:v>
                </c:pt>
                <c:pt idx="5">
                  <c:v>4.585</c:v>
                </c:pt>
                <c:pt idx="6">
                  <c:v>5.0410000000000004</c:v>
                </c:pt>
                <c:pt idx="7">
                  <c:v>9.84</c:v>
                </c:pt>
                <c:pt idx="8">
                  <c:v>16.532</c:v>
                </c:pt>
                <c:pt idx="9">
                  <c:v>23.33</c:v>
                </c:pt>
                <c:pt idx="10">
                  <c:v>43.463999999999999</c:v>
                </c:pt>
                <c:pt idx="11">
                  <c:v>98.614999999999995</c:v>
                </c:pt>
                <c:pt idx="12">
                  <c:v>201.904</c:v>
                </c:pt>
                <c:pt idx="13">
                  <c:v>242.15899999999999</c:v>
                </c:pt>
                <c:pt idx="14">
                  <c:v>452.66399999999999</c:v>
                </c:pt>
                <c:pt idx="15">
                  <c:v>936.85400000000004</c:v>
                </c:pt>
                <c:pt idx="16">
                  <c:v>1126.9860000000001</c:v>
                </c:pt>
                <c:pt idx="17">
                  <c:v>1492.67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334-4AA3-BD88-D10AD932CC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596352"/>
        <c:axId val="210596928"/>
      </c:scatterChart>
      <c:valAx>
        <c:axId val="210596352"/>
        <c:scaling>
          <c:orientation val="minMax"/>
          <c:max val="27"/>
          <c:min val="5"/>
        </c:scaling>
        <c:delete val="0"/>
        <c:axPos val="b"/>
        <c:numFmt formatCode="General" sourceLinked="1"/>
        <c:majorTickMark val="out"/>
        <c:minorTickMark val="none"/>
        <c:tickLblPos val="nextTo"/>
        <c:crossAx val="210596928"/>
        <c:crosses val="autoZero"/>
        <c:crossBetween val="midCat"/>
        <c:majorUnit val="1"/>
      </c:valAx>
      <c:valAx>
        <c:axId val="210596928"/>
        <c:scaling>
          <c:orientation val="minMax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0596352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80286029392905689"/>
          <c:y val="0.505023437040793"/>
          <c:w val="0.18190173296741816"/>
          <c:h val="0.16835060467577792"/>
        </c:manualLayout>
      </c:layout>
      <c:overlay val="0"/>
    </c:legend>
    <c:plotVisOnly val="1"/>
    <c:dispBlanksAs val="gap"/>
    <c:showDLblsOverMax val="0"/>
  </c:chart>
  <c:externalData r:id="rId2">
    <c:autoUpdate val="0"/>
  </c:externalData>
  <c:userShapes r:id="rId3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</c:title>
    <c:autoTitleDeleted val="0"/>
    <c:plotArea>
      <c:layout>
        <c:manualLayout>
          <c:layoutTarget val="inner"/>
          <c:xMode val="edge"/>
          <c:yMode val="edge"/>
          <c:x val="9.1570353705786783E-2"/>
          <c:y val="0.19562687976114684"/>
          <c:w val="0.71523599550056249"/>
          <c:h val="0.69171810965518266"/>
        </c:manualLayout>
      </c:layout>
      <c:scatterChart>
        <c:scatterStyle val="lineMarker"/>
        <c:varyColors val="0"/>
        <c:ser>
          <c:idx val="0"/>
          <c:order val="0"/>
          <c:tx>
            <c:v>剪枝个数</c:v>
          </c:tx>
          <c:xVal>
            <c:numRef>
              <c:f>Sheet1!$B$3:$B$20</c:f>
              <c:numCache>
                <c:formatCode>General</c:formatCode>
                <c:ptCount val="18"/>
                <c:pt idx="0">
                  <c:v>5</c:v>
                </c:pt>
                <c:pt idx="1">
                  <c:v>7</c:v>
                </c:pt>
                <c:pt idx="2">
                  <c:v>9</c:v>
                </c:pt>
                <c:pt idx="3">
                  <c:v>11</c:v>
                </c:pt>
                <c:pt idx="4">
                  <c:v>13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  <c:pt idx="8">
                  <c:v>18</c:v>
                </c:pt>
                <c:pt idx="9">
                  <c:v>19</c:v>
                </c:pt>
                <c:pt idx="10">
                  <c:v>20</c:v>
                </c:pt>
                <c:pt idx="11">
                  <c:v>21</c:v>
                </c:pt>
                <c:pt idx="12">
                  <c:v>22</c:v>
                </c:pt>
                <c:pt idx="13">
                  <c:v>23</c:v>
                </c:pt>
                <c:pt idx="14">
                  <c:v>24</c:v>
                </c:pt>
                <c:pt idx="15">
                  <c:v>25</c:v>
                </c:pt>
                <c:pt idx="16">
                  <c:v>26</c:v>
                </c:pt>
                <c:pt idx="17">
                  <c:v>27</c:v>
                </c:pt>
              </c:numCache>
            </c:numRef>
          </c:xVal>
          <c:yVal>
            <c:numRef>
              <c:f>Sheet1!$H$3:$H$20</c:f>
              <c:numCache>
                <c:formatCode>General</c:formatCode>
                <c:ptCount val="18"/>
                <c:pt idx="0">
                  <c:v>8</c:v>
                </c:pt>
                <c:pt idx="1">
                  <c:v>10</c:v>
                </c:pt>
                <c:pt idx="2">
                  <c:v>4</c:v>
                </c:pt>
                <c:pt idx="3">
                  <c:v>36</c:v>
                </c:pt>
                <c:pt idx="4">
                  <c:v>1134</c:v>
                </c:pt>
                <c:pt idx="5">
                  <c:v>3823</c:v>
                </c:pt>
                <c:pt idx="6">
                  <c:v>6815</c:v>
                </c:pt>
                <c:pt idx="7">
                  <c:v>9456</c:v>
                </c:pt>
                <c:pt idx="8">
                  <c:v>10829</c:v>
                </c:pt>
                <c:pt idx="9">
                  <c:v>11026</c:v>
                </c:pt>
                <c:pt idx="10">
                  <c:v>12065</c:v>
                </c:pt>
                <c:pt idx="11">
                  <c:v>12938</c:v>
                </c:pt>
                <c:pt idx="12">
                  <c:v>13918</c:v>
                </c:pt>
                <c:pt idx="13">
                  <c:v>98148</c:v>
                </c:pt>
                <c:pt idx="14">
                  <c:v>248733</c:v>
                </c:pt>
                <c:pt idx="15">
                  <c:v>807141</c:v>
                </c:pt>
                <c:pt idx="16">
                  <c:v>1357297</c:v>
                </c:pt>
                <c:pt idx="17">
                  <c:v>1987065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AD4-4A26-B650-8A836CD0E6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598656"/>
        <c:axId val="210599232"/>
      </c:scatterChart>
      <c:valAx>
        <c:axId val="210598656"/>
        <c:scaling>
          <c:orientation val="minMax"/>
          <c:max val="27"/>
          <c:min val="5"/>
        </c:scaling>
        <c:delete val="0"/>
        <c:axPos val="b"/>
        <c:numFmt formatCode="General" sourceLinked="1"/>
        <c:majorTickMark val="out"/>
        <c:minorTickMark val="none"/>
        <c:tickLblPos val="nextTo"/>
        <c:crossAx val="210599232"/>
        <c:crosses val="autoZero"/>
        <c:crossBetween val="midCat"/>
        <c:majorUnit val="1"/>
      </c:valAx>
      <c:valAx>
        <c:axId val="210599232"/>
        <c:scaling>
          <c:orientation val="minMax"/>
          <c:max val="200000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0598656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83492063492063495"/>
          <c:y val="0.53219114200955897"/>
          <c:w val="0.14984126984126983"/>
          <c:h val="0.14427394745768835"/>
        </c:manualLayout>
      </c:layout>
      <c:overlay val="0"/>
    </c:legend>
    <c:plotVisOnly val="1"/>
    <c:dispBlanksAs val="gap"/>
    <c:showDLblsOverMax val="0"/>
  </c:chart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C7C7B8-8521-4649-B202-7AA87A4633B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76F61BD-2D2A-4C63-964D-3BF6A53DDFE1}">
      <dgm:prSet phldrT="[文本]" phldr="1"/>
      <dgm:spPr>
        <a:noFill/>
      </dgm:spPr>
      <dgm:t>
        <a:bodyPr/>
        <a:lstStyle/>
        <a:p>
          <a:endParaRPr lang="zh-CN" altLang="en-US" dirty="0"/>
        </a:p>
      </dgm:t>
    </dgm:pt>
    <dgm:pt modelId="{86350930-99D7-4B30-9D4A-6C66AD09304F}" type="parTrans" cxnId="{FF73F7F1-E971-4799-9C89-D95BFB227ECA}">
      <dgm:prSet/>
      <dgm:spPr/>
      <dgm:t>
        <a:bodyPr/>
        <a:lstStyle/>
        <a:p>
          <a:endParaRPr lang="zh-CN" altLang="en-US"/>
        </a:p>
      </dgm:t>
    </dgm:pt>
    <dgm:pt modelId="{5DC272C9-E6F4-4C08-9DF2-093A5E41C805}" type="sibTrans" cxnId="{FF73F7F1-E971-4799-9C89-D95BFB227ECA}">
      <dgm:prSet/>
      <dgm:spPr/>
      <dgm:t>
        <a:bodyPr/>
        <a:lstStyle/>
        <a:p>
          <a:endParaRPr lang="zh-CN" altLang="en-US"/>
        </a:p>
      </dgm:t>
    </dgm:pt>
    <dgm:pt modelId="{6A111EF7-483F-49A3-BB31-0BF0502B8AEC}" type="asst">
      <dgm:prSet phldrT="[文本]" phldr="1"/>
      <dgm:spPr>
        <a:noFill/>
      </dgm:spPr>
      <dgm:t>
        <a:bodyPr/>
        <a:lstStyle/>
        <a:p>
          <a:endParaRPr lang="zh-CN" altLang="en-US" dirty="0"/>
        </a:p>
      </dgm:t>
    </dgm:pt>
    <dgm:pt modelId="{DE0520EA-E18D-4809-AFF6-558D97FA383F}" type="parTrans" cxnId="{8B2A80BE-BEFC-4054-98E6-A0D88EF35286}">
      <dgm:prSet/>
      <dgm:spPr/>
      <dgm:t>
        <a:bodyPr/>
        <a:lstStyle/>
        <a:p>
          <a:endParaRPr lang="zh-CN" altLang="en-US"/>
        </a:p>
      </dgm:t>
    </dgm:pt>
    <dgm:pt modelId="{FF17BCA6-0605-4797-B814-8D52F07E73AA}" type="sibTrans" cxnId="{8B2A80BE-BEFC-4054-98E6-A0D88EF35286}">
      <dgm:prSet/>
      <dgm:spPr/>
      <dgm:t>
        <a:bodyPr/>
        <a:lstStyle/>
        <a:p>
          <a:endParaRPr lang="zh-CN" altLang="en-US"/>
        </a:p>
      </dgm:t>
    </dgm:pt>
    <dgm:pt modelId="{39B919FA-EA07-45F3-B0AD-173C0B6C88E1}">
      <dgm:prSet phldrT="[文本]" phldr="1"/>
      <dgm:spPr>
        <a:noFill/>
      </dgm:spPr>
      <dgm:t>
        <a:bodyPr/>
        <a:lstStyle/>
        <a:p>
          <a:endParaRPr lang="zh-CN" altLang="en-US" dirty="0"/>
        </a:p>
      </dgm:t>
    </dgm:pt>
    <dgm:pt modelId="{E1D07DD9-1902-409B-A5F3-58CBEFC69D01}" type="parTrans" cxnId="{1842F8D4-4B5D-4B64-B634-E3389CD39489}">
      <dgm:prSet/>
      <dgm:spPr/>
      <dgm:t>
        <a:bodyPr/>
        <a:lstStyle/>
        <a:p>
          <a:endParaRPr lang="zh-CN" altLang="en-US"/>
        </a:p>
      </dgm:t>
    </dgm:pt>
    <dgm:pt modelId="{57DDCA95-486F-4350-B802-2E31D33DC11B}" type="sibTrans" cxnId="{1842F8D4-4B5D-4B64-B634-E3389CD39489}">
      <dgm:prSet/>
      <dgm:spPr/>
      <dgm:t>
        <a:bodyPr/>
        <a:lstStyle/>
        <a:p>
          <a:endParaRPr lang="zh-CN" altLang="en-US"/>
        </a:p>
      </dgm:t>
    </dgm:pt>
    <dgm:pt modelId="{F3A2C5E0-D711-4198-A611-B758E115BE4C}">
      <dgm:prSet phldrT="[文本]" phldr="1"/>
      <dgm:spPr>
        <a:noFill/>
      </dgm:spPr>
      <dgm:t>
        <a:bodyPr/>
        <a:lstStyle/>
        <a:p>
          <a:endParaRPr lang="zh-CN" altLang="en-US" dirty="0"/>
        </a:p>
      </dgm:t>
    </dgm:pt>
    <dgm:pt modelId="{2C118EBE-603E-42F0-8BC8-E63794096013}" type="parTrans" cxnId="{E811009C-513B-45C4-8108-7591066EA38E}">
      <dgm:prSet/>
      <dgm:spPr/>
      <dgm:t>
        <a:bodyPr/>
        <a:lstStyle/>
        <a:p>
          <a:endParaRPr lang="zh-CN" altLang="en-US"/>
        </a:p>
      </dgm:t>
    </dgm:pt>
    <dgm:pt modelId="{95852E41-D625-4F1D-872A-2813BEEFD8B0}" type="sibTrans" cxnId="{E811009C-513B-45C4-8108-7591066EA38E}">
      <dgm:prSet/>
      <dgm:spPr/>
      <dgm:t>
        <a:bodyPr/>
        <a:lstStyle/>
        <a:p>
          <a:endParaRPr lang="zh-CN" altLang="en-US"/>
        </a:p>
      </dgm:t>
    </dgm:pt>
    <dgm:pt modelId="{EC5B1C70-95FF-49EA-8875-36E556F0538A}">
      <dgm:prSet phldrT="[文本]" phldr="1"/>
      <dgm:spPr>
        <a:noFill/>
      </dgm:spPr>
      <dgm:t>
        <a:bodyPr/>
        <a:lstStyle/>
        <a:p>
          <a:endParaRPr lang="zh-CN" altLang="en-US" dirty="0"/>
        </a:p>
      </dgm:t>
    </dgm:pt>
    <dgm:pt modelId="{208BAFDB-94B1-42CA-AE56-DACCFFFA25A4}" type="parTrans" cxnId="{B4DEE203-D7AD-4BC5-AFC8-BDF53E67E3D1}">
      <dgm:prSet/>
      <dgm:spPr/>
      <dgm:t>
        <a:bodyPr/>
        <a:lstStyle/>
        <a:p>
          <a:endParaRPr lang="zh-CN" altLang="en-US"/>
        </a:p>
      </dgm:t>
    </dgm:pt>
    <dgm:pt modelId="{BBC022A2-44F7-4FA4-83DA-560635F89EB0}" type="sibTrans" cxnId="{B4DEE203-D7AD-4BC5-AFC8-BDF53E67E3D1}">
      <dgm:prSet/>
      <dgm:spPr/>
      <dgm:t>
        <a:bodyPr/>
        <a:lstStyle/>
        <a:p>
          <a:endParaRPr lang="zh-CN" altLang="en-US"/>
        </a:p>
      </dgm:t>
    </dgm:pt>
    <dgm:pt modelId="{4E98DD24-3E45-4907-9D63-60AE9D46AE9D}" type="pres">
      <dgm:prSet presAssocID="{53C7C7B8-8521-4649-B202-7AA87A4633B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0DCB1DC-7C9B-416B-9DF7-D8591249A11A}" type="pres">
      <dgm:prSet presAssocID="{D76F61BD-2D2A-4C63-964D-3BF6A53DDFE1}" presName="hierRoot1" presStyleCnt="0">
        <dgm:presLayoutVars>
          <dgm:hierBranch val="init"/>
        </dgm:presLayoutVars>
      </dgm:prSet>
      <dgm:spPr/>
    </dgm:pt>
    <dgm:pt modelId="{FAB9D5BE-E07E-4684-8314-1CCBB3C65866}" type="pres">
      <dgm:prSet presAssocID="{D76F61BD-2D2A-4C63-964D-3BF6A53DDFE1}" presName="rootComposite1" presStyleCnt="0"/>
      <dgm:spPr/>
    </dgm:pt>
    <dgm:pt modelId="{95B91C13-FF01-43D1-BED8-4F6332CD2AF5}" type="pres">
      <dgm:prSet presAssocID="{D76F61BD-2D2A-4C63-964D-3BF6A53DDFE1}" presName="rootText1" presStyleLbl="node0" presStyleIdx="0" presStyleCnt="1">
        <dgm:presLayoutVars>
          <dgm:chPref val="3"/>
        </dgm:presLayoutVars>
      </dgm:prSet>
      <dgm:spPr/>
    </dgm:pt>
    <dgm:pt modelId="{FE36FCE7-CD09-411B-9458-D3F05074FE5B}" type="pres">
      <dgm:prSet presAssocID="{D76F61BD-2D2A-4C63-964D-3BF6A53DDFE1}" presName="rootConnector1" presStyleLbl="node1" presStyleIdx="0" presStyleCnt="0"/>
      <dgm:spPr/>
    </dgm:pt>
    <dgm:pt modelId="{D1B0503D-A3F1-46FD-B401-7BF9B9B88A9B}" type="pres">
      <dgm:prSet presAssocID="{D76F61BD-2D2A-4C63-964D-3BF6A53DDFE1}" presName="hierChild2" presStyleCnt="0"/>
      <dgm:spPr/>
    </dgm:pt>
    <dgm:pt modelId="{08EA78E1-CD1E-4907-B412-A8214FCD965A}" type="pres">
      <dgm:prSet presAssocID="{E1D07DD9-1902-409B-A5F3-58CBEFC69D01}" presName="Name37" presStyleLbl="parChTrans1D2" presStyleIdx="0" presStyleCnt="4"/>
      <dgm:spPr/>
    </dgm:pt>
    <dgm:pt modelId="{D0897241-0FE0-46C4-80E7-538B448373AC}" type="pres">
      <dgm:prSet presAssocID="{39B919FA-EA07-45F3-B0AD-173C0B6C88E1}" presName="hierRoot2" presStyleCnt="0">
        <dgm:presLayoutVars>
          <dgm:hierBranch val="init"/>
        </dgm:presLayoutVars>
      </dgm:prSet>
      <dgm:spPr/>
    </dgm:pt>
    <dgm:pt modelId="{C563FF17-5C3A-47C6-B541-F39CAD34603A}" type="pres">
      <dgm:prSet presAssocID="{39B919FA-EA07-45F3-B0AD-173C0B6C88E1}" presName="rootComposite" presStyleCnt="0"/>
      <dgm:spPr/>
    </dgm:pt>
    <dgm:pt modelId="{E8E111B4-3A34-46B5-BA4D-5C0D2166661B}" type="pres">
      <dgm:prSet presAssocID="{39B919FA-EA07-45F3-B0AD-173C0B6C88E1}" presName="rootText" presStyleLbl="node2" presStyleIdx="0" presStyleCnt="3">
        <dgm:presLayoutVars>
          <dgm:chPref val="3"/>
        </dgm:presLayoutVars>
      </dgm:prSet>
      <dgm:spPr/>
    </dgm:pt>
    <dgm:pt modelId="{E6CD1C3D-DA3D-4B40-A302-1B38821B686D}" type="pres">
      <dgm:prSet presAssocID="{39B919FA-EA07-45F3-B0AD-173C0B6C88E1}" presName="rootConnector" presStyleLbl="node2" presStyleIdx="0" presStyleCnt="3"/>
      <dgm:spPr/>
    </dgm:pt>
    <dgm:pt modelId="{424A9527-9A12-4EA5-95FD-9F96378EEF26}" type="pres">
      <dgm:prSet presAssocID="{39B919FA-EA07-45F3-B0AD-173C0B6C88E1}" presName="hierChild4" presStyleCnt="0"/>
      <dgm:spPr/>
    </dgm:pt>
    <dgm:pt modelId="{2D6D3A43-5808-4B18-B236-F7478C229426}" type="pres">
      <dgm:prSet presAssocID="{39B919FA-EA07-45F3-B0AD-173C0B6C88E1}" presName="hierChild5" presStyleCnt="0"/>
      <dgm:spPr/>
    </dgm:pt>
    <dgm:pt modelId="{F66A4373-C8CB-476E-8E14-2B01905A2FAD}" type="pres">
      <dgm:prSet presAssocID="{2C118EBE-603E-42F0-8BC8-E63794096013}" presName="Name37" presStyleLbl="parChTrans1D2" presStyleIdx="1" presStyleCnt="4"/>
      <dgm:spPr/>
    </dgm:pt>
    <dgm:pt modelId="{451D2A72-694F-419D-94DE-79672468F5DA}" type="pres">
      <dgm:prSet presAssocID="{F3A2C5E0-D711-4198-A611-B758E115BE4C}" presName="hierRoot2" presStyleCnt="0">
        <dgm:presLayoutVars>
          <dgm:hierBranch val="init"/>
        </dgm:presLayoutVars>
      </dgm:prSet>
      <dgm:spPr/>
    </dgm:pt>
    <dgm:pt modelId="{32651CB1-5553-4764-9242-559D4B7AF0D2}" type="pres">
      <dgm:prSet presAssocID="{F3A2C5E0-D711-4198-A611-B758E115BE4C}" presName="rootComposite" presStyleCnt="0"/>
      <dgm:spPr/>
    </dgm:pt>
    <dgm:pt modelId="{DBD1FBD0-2B3B-42F2-89EA-16363DDF115C}" type="pres">
      <dgm:prSet presAssocID="{F3A2C5E0-D711-4198-A611-B758E115BE4C}" presName="rootText" presStyleLbl="node2" presStyleIdx="1" presStyleCnt="3">
        <dgm:presLayoutVars>
          <dgm:chPref val="3"/>
        </dgm:presLayoutVars>
      </dgm:prSet>
      <dgm:spPr/>
    </dgm:pt>
    <dgm:pt modelId="{4750B60D-53C6-4263-BAF0-5B2132F2AA96}" type="pres">
      <dgm:prSet presAssocID="{F3A2C5E0-D711-4198-A611-B758E115BE4C}" presName="rootConnector" presStyleLbl="node2" presStyleIdx="1" presStyleCnt="3"/>
      <dgm:spPr/>
    </dgm:pt>
    <dgm:pt modelId="{1F4DA871-C486-4FFE-A6FA-3A7FFAD42375}" type="pres">
      <dgm:prSet presAssocID="{F3A2C5E0-D711-4198-A611-B758E115BE4C}" presName="hierChild4" presStyleCnt="0"/>
      <dgm:spPr/>
    </dgm:pt>
    <dgm:pt modelId="{E1CE8719-1228-4EF0-B440-817DA7D4D5E6}" type="pres">
      <dgm:prSet presAssocID="{F3A2C5E0-D711-4198-A611-B758E115BE4C}" presName="hierChild5" presStyleCnt="0"/>
      <dgm:spPr/>
    </dgm:pt>
    <dgm:pt modelId="{6093E657-E361-4189-8AEE-098DFAA77D0B}" type="pres">
      <dgm:prSet presAssocID="{208BAFDB-94B1-42CA-AE56-DACCFFFA25A4}" presName="Name37" presStyleLbl="parChTrans1D2" presStyleIdx="2" presStyleCnt="4"/>
      <dgm:spPr/>
    </dgm:pt>
    <dgm:pt modelId="{F64F8387-48B9-4973-BE3A-29327499F64A}" type="pres">
      <dgm:prSet presAssocID="{EC5B1C70-95FF-49EA-8875-36E556F0538A}" presName="hierRoot2" presStyleCnt="0">
        <dgm:presLayoutVars>
          <dgm:hierBranch val="init"/>
        </dgm:presLayoutVars>
      </dgm:prSet>
      <dgm:spPr/>
    </dgm:pt>
    <dgm:pt modelId="{E41192C5-7E76-4DF3-9096-096EA1DDF12E}" type="pres">
      <dgm:prSet presAssocID="{EC5B1C70-95FF-49EA-8875-36E556F0538A}" presName="rootComposite" presStyleCnt="0"/>
      <dgm:spPr/>
    </dgm:pt>
    <dgm:pt modelId="{19A2B65D-0C94-438E-96E7-F111F5E16280}" type="pres">
      <dgm:prSet presAssocID="{EC5B1C70-95FF-49EA-8875-36E556F0538A}" presName="rootText" presStyleLbl="node2" presStyleIdx="2" presStyleCnt="3">
        <dgm:presLayoutVars>
          <dgm:chPref val="3"/>
        </dgm:presLayoutVars>
      </dgm:prSet>
      <dgm:spPr/>
    </dgm:pt>
    <dgm:pt modelId="{84EBC3E7-D33E-4A6E-9CEE-5D5DD2832B51}" type="pres">
      <dgm:prSet presAssocID="{EC5B1C70-95FF-49EA-8875-36E556F0538A}" presName="rootConnector" presStyleLbl="node2" presStyleIdx="2" presStyleCnt="3"/>
      <dgm:spPr/>
    </dgm:pt>
    <dgm:pt modelId="{04318524-0389-403C-8DCC-DFF352EEE2FE}" type="pres">
      <dgm:prSet presAssocID="{EC5B1C70-95FF-49EA-8875-36E556F0538A}" presName="hierChild4" presStyleCnt="0"/>
      <dgm:spPr/>
    </dgm:pt>
    <dgm:pt modelId="{541AAA2A-5520-4DF7-AD6B-57CEACF1398C}" type="pres">
      <dgm:prSet presAssocID="{EC5B1C70-95FF-49EA-8875-36E556F0538A}" presName="hierChild5" presStyleCnt="0"/>
      <dgm:spPr/>
    </dgm:pt>
    <dgm:pt modelId="{7B896DA0-C943-4F92-9612-BAD799C9EF4C}" type="pres">
      <dgm:prSet presAssocID="{D76F61BD-2D2A-4C63-964D-3BF6A53DDFE1}" presName="hierChild3" presStyleCnt="0"/>
      <dgm:spPr/>
    </dgm:pt>
    <dgm:pt modelId="{5E4FEF3E-86D7-4A89-823B-372DC906FDA8}" type="pres">
      <dgm:prSet presAssocID="{DE0520EA-E18D-4809-AFF6-558D97FA383F}" presName="Name111" presStyleLbl="parChTrans1D2" presStyleIdx="3" presStyleCnt="4"/>
      <dgm:spPr/>
    </dgm:pt>
    <dgm:pt modelId="{8AF6E6A8-D8FB-4264-8EF5-67E87C774138}" type="pres">
      <dgm:prSet presAssocID="{6A111EF7-483F-49A3-BB31-0BF0502B8AEC}" presName="hierRoot3" presStyleCnt="0">
        <dgm:presLayoutVars>
          <dgm:hierBranch val="init"/>
        </dgm:presLayoutVars>
      </dgm:prSet>
      <dgm:spPr/>
    </dgm:pt>
    <dgm:pt modelId="{6BBAEE80-2063-4CBC-B54C-490A35F90241}" type="pres">
      <dgm:prSet presAssocID="{6A111EF7-483F-49A3-BB31-0BF0502B8AEC}" presName="rootComposite3" presStyleCnt="0"/>
      <dgm:spPr/>
    </dgm:pt>
    <dgm:pt modelId="{6A633AE2-039A-49AC-A5A2-50DE71C8654B}" type="pres">
      <dgm:prSet presAssocID="{6A111EF7-483F-49A3-BB31-0BF0502B8AEC}" presName="rootText3" presStyleLbl="asst1" presStyleIdx="0" presStyleCnt="1">
        <dgm:presLayoutVars>
          <dgm:chPref val="3"/>
        </dgm:presLayoutVars>
      </dgm:prSet>
      <dgm:spPr/>
    </dgm:pt>
    <dgm:pt modelId="{42C38DEC-D095-4AB7-AC50-DD61BA6FB608}" type="pres">
      <dgm:prSet presAssocID="{6A111EF7-483F-49A3-BB31-0BF0502B8AEC}" presName="rootConnector3" presStyleLbl="asst1" presStyleIdx="0" presStyleCnt="1"/>
      <dgm:spPr/>
    </dgm:pt>
    <dgm:pt modelId="{CDDEDB00-F3FD-48DA-ADA2-700E3B31B438}" type="pres">
      <dgm:prSet presAssocID="{6A111EF7-483F-49A3-BB31-0BF0502B8AEC}" presName="hierChild6" presStyleCnt="0"/>
      <dgm:spPr/>
    </dgm:pt>
    <dgm:pt modelId="{B691D23D-B0AC-4210-80E6-69EB2340A741}" type="pres">
      <dgm:prSet presAssocID="{6A111EF7-483F-49A3-BB31-0BF0502B8AEC}" presName="hierChild7" presStyleCnt="0"/>
      <dgm:spPr/>
    </dgm:pt>
  </dgm:ptLst>
  <dgm:cxnLst>
    <dgm:cxn modelId="{B4DEE203-D7AD-4BC5-AFC8-BDF53E67E3D1}" srcId="{D76F61BD-2D2A-4C63-964D-3BF6A53DDFE1}" destId="{EC5B1C70-95FF-49EA-8875-36E556F0538A}" srcOrd="3" destOrd="0" parTransId="{208BAFDB-94B1-42CA-AE56-DACCFFFA25A4}" sibTransId="{BBC022A2-44F7-4FA4-83DA-560635F89EB0}"/>
    <dgm:cxn modelId="{43CDAA21-9136-4B38-BB86-980FC2003F62}" type="presOf" srcId="{F3A2C5E0-D711-4198-A611-B758E115BE4C}" destId="{DBD1FBD0-2B3B-42F2-89EA-16363DDF115C}" srcOrd="0" destOrd="0" presId="urn:microsoft.com/office/officeart/2005/8/layout/orgChart1"/>
    <dgm:cxn modelId="{557DAB3C-4696-43B3-B93A-357A628422E0}" type="presOf" srcId="{6A111EF7-483F-49A3-BB31-0BF0502B8AEC}" destId="{42C38DEC-D095-4AB7-AC50-DD61BA6FB608}" srcOrd="1" destOrd="0" presId="urn:microsoft.com/office/officeart/2005/8/layout/orgChart1"/>
    <dgm:cxn modelId="{C186F741-EB77-4BE3-88C5-69AFA36E8FDC}" type="presOf" srcId="{D76F61BD-2D2A-4C63-964D-3BF6A53DDFE1}" destId="{95B91C13-FF01-43D1-BED8-4F6332CD2AF5}" srcOrd="0" destOrd="0" presId="urn:microsoft.com/office/officeart/2005/8/layout/orgChart1"/>
    <dgm:cxn modelId="{FD2B6747-E264-4498-B306-FF94B72DEAA8}" type="presOf" srcId="{D76F61BD-2D2A-4C63-964D-3BF6A53DDFE1}" destId="{FE36FCE7-CD09-411B-9458-D3F05074FE5B}" srcOrd="1" destOrd="0" presId="urn:microsoft.com/office/officeart/2005/8/layout/orgChart1"/>
    <dgm:cxn modelId="{592D9957-F412-4C0D-8A1F-9E4D0177BD2C}" type="presOf" srcId="{53C7C7B8-8521-4649-B202-7AA87A4633B3}" destId="{4E98DD24-3E45-4907-9D63-60AE9D46AE9D}" srcOrd="0" destOrd="0" presId="urn:microsoft.com/office/officeart/2005/8/layout/orgChart1"/>
    <dgm:cxn modelId="{39D00F7F-F430-46CE-9A93-7A279DC5D6AF}" type="presOf" srcId="{208BAFDB-94B1-42CA-AE56-DACCFFFA25A4}" destId="{6093E657-E361-4189-8AEE-098DFAA77D0B}" srcOrd="0" destOrd="0" presId="urn:microsoft.com/office/officeart/2005/8/layout/orgChart1"/>
    <dgm:cxn modelId="{BA4ACC7F-2F2A-4233-8A13-0227279C8BEF}" type="presOf" srcId="{39B919FA-EA07-45F3-B0AD-173C0B6C88E1}" destId="{E6CD1C3D-DA3D-4B40-A302-1B38821B686D}" srcOrd="1" destOrd="0" presId="urn:microsoft.com/office/officeart/2005/8/layout/orgChart1"/>
    <dgm:cxn modelId="{FE645387-5080-4D94-809B-7404A18E7BD2}" type="presOf" srcId="{6A111EF7-483F-49A3-BB31-0BF0502B8AEC}" destId="{6A633AE2-039A-49AC-A5A2-50DE71C8654B}" srcOrd="0" destOrd="0" presId="urn:microsoft.com/office/officeart/2005/8/layout/orgChart1"/>
    <dgm:cxn modelId="{34FA858E-0F9E-4B64-810D-3EA6645D4303}" type="presOf" srcId="{EC5B1C70-95FF-49EA-8875-36E556F0538A}" destId="{84EBC3E7-D33E-4A6E-9CEE-5D5DD2832B51}" srcOrd="1" destOrd="0" presId="urn:microsoft.com/office/officeart/2005/8/layout/orgChart1"/>
    <dgm:cxn modelId="{5B967B90-89EA-4EAE-BB28-16BEF747177C}" type="presOf" srcId="{EC5B1C70-95FF-49EA-8875-36E556F0538A}" destId="{19A2B65D-0C94-438E-96E7-F111F5E16280}" srcOrd="0" destOrd="0" presId="urn:microsoft.com/office/officeart/2005/8/layout/orgChart1"/>
    <dgm:cxn modelId="{E811009C-513B-45C4-8108-7591066EA38E}" srcId="{D76F61BD-2D2A-4C63-964D-3BF6A53DDFE1}" destId="{F3A2C5E0-D711-4198-A611-B758E115BE4C}" srcOrd="2" destOrd="0" parTransId="{2C118EBE-603E-42F0-8BC8-E63794096013}" sibTransId="{95852E41-D625-4F1D-872A-2813BEEFD8B0}"/>
    <dgm:cxn modelId="{8B2A80BE-BEFC-4054-98E6-A0D88EF35286}" srcId="{D76F61BD-2D2A-4C63-964D-3BF6A53DDFE1}" destId="{6A111EF7-483F-49A3-BB31-0BF0502B8AEC}" srcOrd="0" destOrd="0" parTransId="{DE0520EA-E18D-4809-AFF6-558D97FA383F}" sibTransId="{FF17BCA6-0605-4797-B814-8D52F07E73AA}"/>
    <dgm:cxn modelId="{4198FEC3-B24A-4CA5-A532-2148513D23EA}" type="presOf" srcId="{2C118EBE-603E-42F0-8BC8-E63794096013}" destId="{F66A4373-C8CB-476E-8E14-2B01905A2FAD}" srcOrd="0" destOrd="0" presId="urn:microsoft.com/office/officeart/2005/8/layout/orgChart1"/>
    <dgm:cxn modelId="{DB4C85C6-1E48-4726-ABE7-82B826E6DAEB}" type="presOf" srcId="{F3A2C5E0-D711-4198-A611-B758E115BE4C}" destId="{4750B60D-53C6-4263-BAF0-5B2132F2AA96}" srcOrd="1" destOrd="0" presId="urn:microsoft.com/office/officeart/2005/8/layout/orgChart1"/>
    <dgm:cxn modelId="{E456EEC9-C6BA-481C-BA23-F1F8F44AE464}" type="presOf" srcId="{DE0520EA-E18D-4809-AFF6-558D97FA383F}" destId="{5E4FEF3E-86D7-4A89-823B-372DC906FDA8}" srcOrd="0" destOrd="0" presId="urn:microsoft.com/office/officeart/2005/8/layout/orgChart1"/>
    <dgm:cxn modelId="{1842F8D4-4B5D-4B64-B634-E3389CD39489}" srcId="{D76F61BD-2D2A-4C63-964D-3BF6A53DDFE1}" destId="{39B919FA-EA07-45F3-B0AD-173C0B6C88E1}" srcOrd="1" destOrd="0" parTransId="{E1D07DD9-1902-409B-A5F3-58CBEFC69D01}" sibTransId="{57DDCA95-486F-4350-B802-2E31D33DC11B}"/>
    <dgm:cxn modelId="{46C175D7-430E-488B-BC32-DF6E32419749}" type="presOf" srcId="{39B919FA-EA07-45F3-B0AD-173C0B6C88E1}" destId="{E8E111B4-3A34-46B5-BA4D-5C0D2166661B}" srcOrd="0" destOrd="0" presId="urn:microsoft.com/office/officeart/2005/8/layout/orgChart1"/>
    <dgm:cxn modelId="{FF73F7F1-E971-4799-9C89-D95BFB227ECA}" srcId="{53C7C7B8-8521-4649-B202-7AA87A4633B3}" destId="{D76F61BD-2D2A-4C63-964D-3BF6A53DDFE1}" srcOrd="0" destOrd="0" parTransId="{86350930-99D7-4B30-9D4A-6C66AD09304F}" sibTransId="{5DC272C9-E6F4-4C08-9DF2-093A5E41C805}"/>
    <dgm:cxn modelId="{03AC07F6-12E2-4057-AFD1-3A7750CA3B79}" type="presOf" srcId="{E1D07DD9-1902-409B-A5F3-58CBEFC69D01}" destId="{08EA78E1-CD1E-4907-B412-A8214FCD965A}" srcOrd="0" destOrd="0" presId="urn:microsoft.com/office/officeart/2005/8/layout/orgChart1"/>
    <dgm:cxn modelId="{2744127C-323B-4C3F-8AD7-273337EB29FA}" type="presParOf" srcId="{4E98DD24-3E45-4907-9D63-60AE9D46AE9D}" destId="{80DCB1DC-7C9B-416B-9DF7-D8591249A11A}" srcOrd="0" destOrd="0" presId="urn:microsoft.com/office/officeart/2005/8/layout/orgChart1"/>
    <dgm:cxn modelId="{AF1EE66B-3F15-41C9-A93B-ECFE262E59B1}" type="presParOf" srcId="{80DCB1DC-7C9B-416B-9DF7-D8591249A11A}" destId="{FAB9D5BE-E07E-4684-8314-1CCBB3C65866}" srcOrd="0" destOrd="0" presId="urn:microsoft.com/office/officeart/2005/8/layout/orgChart1"/>
    <dgm:cxn modelId="{401E1CEA-153E-4834-A5CC-A06344DA4CFB}" type="presParOf" srcId="{FAB9D5BE-E07E-4684-8314-1CCBB3C65866}" destId="{95B91C13-FF01-43D1-BED8-4F6332CD2AF5}" srcOrd="0" destOrd="0" presId="urn:microsoft.com/office/officeart/2005/8/layout/orgChart1"/>
    <dgm:cxn modelId="{48AA0125-6F29-421C-9D50-A65281914446}" type="presParOf" srcId="{FAB9D5BE-E07E-4684-8314-1CCBB3C65866}" destId="{FE36FCE7-CD09-411B-9458-D3F05074FE5B}" srcOrd="1" destOrd="0" presId="urn:microsoft.com/office/officeart/2005/8/layout/orgChart1"/>
    <dgm:cxn modelId="{90D5370A-930F-4BBD-B6C3-F2C78947709E}" type="presParOf" srcId="{80DCB1DC-7C9B-416B-9DF7-D8591249A11A}" destId="{D1B0503D-A3F1-46FD-B401-7BF9B9B88A9B}" srcOrd="1" destOrd="0" presId="urn:microsoft.com/office/officeart/2005/8/layout/orgChart1"/>
    <dgm:cxn modelId="{68F23441-4921-454D-B4A4-015EB25FFA0B}" type="presParOf" srcId="{D1B0503D-A3F1-46FD-B401-7BF9B9B88A9B}" destId="{08EA78E1-CD1E-4907-B412-A8214FCD965A}" srcOrd="0" destOrd="0" presId="urn:microsoft.com/office/officeart/2005/8/layout/orgChart1"/>
    <dgm:cxn modelId="{CABDB5C0-BDB1-49F3-B243-2EE00B3DA066}" type="presParOf" srcId="{D1B0503D-A3F1-46FD-B401-7BF9B9B88A9B}" destId="{D0897241-0FE0-46C4-80E7-538B448373AC}" srcOrd="1" destOrd="0" presId="urn:microsoft.com/office/officeart/2005/8/layout/orgChart1"/>
    <dgm:cxn modelId="{9AFEA491-8ED9-4710-B76D-1F4958463589}" type="presParOf" srcId="{D0897241-0FE0-46C4-80E7-538B448373AC}" destId="{C563FF17-5C3A-47C6-B541-F39CAD34603A}" srcOrd="0" destOrd="0" presId="urn:microsoft.com/office/officeart/2005/8/layout/orgChart1"/>
    <dgm:cxn modelId="{BAE96B0D-EBCA-4998-BFDA-62803664EB5A}" type="presParOf" srcId="{C563FF17-5C3A-47C6-B541-F39CAD34603A}" destId="{E8E111B4-3A34-46B5-BA4D-5C0D2166661B}" srcOrd="0" destOrd="0" presId="urn:microsoft.com/office/officeart/2005/8/layout/orgChart1"/>
    <dgm:cxn modelId="{5EAA837A-3D6A-4AFD-AC04-282E5520D2E6}" type="presParOf" srcId="{C563FF17-5C3A-47C6-B541-F39CAD34603A}" destId="{E6CD1C3D-DA3D-4B40-A302-1B38821B686D}" srcOrd="1" destOrd="0" presId="urn:microsoft.com/office/officeart/2005/8/layout/orgChart1"/>
    <dgm:cxn modelId="{79381FCC-F417-4DC7-A111-D9B01C4BDA79}" type="presParOf" srcId="{D0897241-0FE0-46C4-80E7-538B448373AC}" destId="{424A9527-9A12-4EA5-95FD-9F96378EEF26}" srcOrd="1" destOrd="0" presId="urn:microsoft.com/office/officeart/2005/8/layout/orgChart1"/>
    <dgm:cxn modelId="{769948A8-5F91-4DE7-AAD4-04682E60072E}" type="presParOf" srcId="{D0897241-0FE0-46C4-80E7-538B448373AC}" destId="{2D6D3A43-5808-4B18-B236-F7478C229426}" srcOrd="2" destOrd="0" presId="urn:microsoft.com/office/officeart/2005/8/layout/orgChart1"/>
    <dgm:cxn modelId="{0BEEF00F-BE57-463C-8D80-33D045B56763}" type="presParOf" srcId="{D1B0503D-A3F1-46FD-B401-7BF9B9B88A9B}" destId="{F66A4373-C8CB-476E-8E14-2B01905A2FAD}" srcOrd="2" destOrd="0" presId="urn:microsoft.com/office/officeart/2005/8/layout/orgChart1"/>
    <dgm:cxn modelId="{BDF5D7C0-DF75-4530-A2AD-C50E8887663D}" type="presParOf" srcId="{D1B0503D-A3F1-46FD-B401-7BF9B9B88A9B}" destId="{451D2A72-694F-419D-94DE-79672468F5DA}" srcOrd="3" destOrd="0" presId="urn:microsoft.com/office/officeart/2005/8/layout/orgChart1"/>
    <dgm:cxn modelId="{5A3DB27B-8F32-483D-9D26-6141F0344EC5}" type="presParOf" srcId="{451D2A72-694F-419D-94DE-79672468F5DA}" destId="{32651CB1-5553-4764-9242-559D4B7AF0D2}" srcOrd="0" destOrd="0" presId="urn:microsoft.com/office/officeart/2005/8/layout/orgChart1"/>
    <dgm:cxn modelId="{2B875832-4B7B-430A-8427-6F0F9DBC03F4}" type="presParOf" srcId="{32651CB1-5553-4764-9242-559D4B7AF0D2}" destId="{DBD1FBD0-2B3B-42F2-89EA-16363DDF115C}" srcOrd="0" destOrd="0" presId="urn:microsoft.com/office/officeart/2005/8/layout/orgChart1"/>
    <dgm:cxn modelId="{61308CF2-717F-4930-BFD5-9E3A70F3BE09}" type="presParOf" srcId="{32651CB1-5553-4764-9242-559D4B7AF0D2}" destId="{4750B60D-53C6-4263-BAF0-5B2132F2AA96}" srcOrd="1" destOrd="0" presId="urn:microsoft.com/office/officeart/2005/8/layout/orgChart1"/>
    <dgm:cxn modelId="{381621D4-0A49-4838-9340-D7F33BE52A0B}" type="presParOf" srcId="{451D2A72-694F-419D-94DE-79672468F5DA}" destId="{1F4DA871-C486-4FFE-A6FA-3A7FFAD42375}" srcOrd="1" destOrd="0" presId="urn:microsoft.com/office/officeart/2005/8/layout/orgChart1"/>
    <dgm:cxn modelId="{BFC6D44E-9B49-41CD-A03F-6BECE78B59F1}" type="presParOf" srcId="{451D2A72-694F-419D-94DE-79672468F5DA}" destId="{E1CE8719-1228-4EF0-B440-817DA7D4D5E6}" srcOrd="2" destOrd="0" presId="urn:microsoft.com/office/officeart/2005/8/layout/orgChart1"/>
    <dgm:cxn modelId="{0941AC94-731B-4C3C-BABD-9684C0AA041B}" type="presParOf" srcId="{D1B0503D-A3F1-46FD-B401-7BF9B9B88A9B}" destId="{6093E657-E361-4189-8AEE-098DFAA77D0B}" srcOrd="4" destOrd="0" presId="urn:microsoft.com/office/officeart/2005/8/layout/orgChart1"/>
    <dgm:cxn modelId="{9883475C-F415-4ED6-A512-8DD1BDFB0B4E}" type="presParOf" srcId="{D1B0503D-A3F1-46FD-B401-7BF9B9B88A9B}" destId="{F64F8387-48B9-4973-BE3A-29327499F64A}" srcOrd="5" destOrd="0" presId="urn:microsoft.com/office/officeart/2005/8/layout/orgChart1"/>
    <dgm:cxn modelId="{7F67C547-4188-4EC9-A3AD-B7BD462559B1}" type="presParOf" srcId="{F64F8387-48B9-4973-BE3A-29327499F64A}" destId="{E41192C5-7E76-4DF3-9096-096EA1DDF12E}" srcOrd="0" destOrd="0" presId="urn:microsoft.com/office/officeart/2005/8/layout/orgChart1"/>
    <dgm:cxn modelId="{5825A9B5-F81E-4123-92E3-3C3C37D7452E}" type="presParOf" srcId="{E41192C5-7E76-4DF3-9096-096EA1DDF12E}" destId="{19A2B65D-0C94-438E-96E7-F111F5E16280}" srcOrd="0" destOrd="0" presId="urn:microsoft.com/office/officeart/2005/8/layout/orgChart1"/>
    <dgm:cxn modelId="{37B0FD82-75E1-4E9E-B932-61DD67EEC07A}" type="presParOf" srcId="{E41192C5-7E76-4DF3-9096-096EA1DDF12E}" destId="{84EBC3E7-D33E-4A6E-9CEE-5D5DD2832B51}" srcOrd="1" destOrd="0" presId="urn:microsoft.com/office/officeart/2005/8/layout/orgChart1"/>
    <dgm:cxn modelId="{2D7C3A82-D927-4769-891F-112B540BE99C}" type="presParOf" srcId="{F64F8387-48B9-4973-BE3A-29327499F64A}" destId="{04318524-0389-403C-8DCC-DFF352EEE2FE}" srcOrd="1" destOrd="0" presId="urn:microsoft.com/office/officeart/2005/8/layout/orgChart1"/>
    <dgm:cxn modelId="{9EBAA1C9-C81A-4D3C-8306-3529384F23A5}" type="presParOf" srcId="{F64F8387-48B9-4973-BE3A-29327499F64A}" destId="{541AAA2A-5520-4DF7-AD6B-57CEACF1398C}" srcOrd="2" destOrd="0" presId="urn:microsoft.com/office/officeart/2005/8/layout/orgChart1"/>
    <dgm:cxn modelId="{70C08C95-B06F-4433-9F29-94BA1E739F4D}" type="presParOf" srcId="{80DCB1DC-7C9B-416B-9DF7-D8591249A11A}" destId="{7B896DA0-C943-4F92-9612-BAD799C9EF4C}" srcOrd="2" destOrd="0" presId="urn:microsoft.com/office/officeart/2005/8/layout/orgChart1"/>
    <dgm:cxn modelId="{BEF1D2D8-21EF-499C-8FE3-1554DD545620}" type="presParOf" srcId="{7B896DA0-C943-4F92-9612-BAD799C9EF4C}" destId="{5E4FEF3E-86D7-4A89-823B-372DC906FDA8}" srcOrd="0" destOrd="0" presId="urn:microsoft.com/office/officeart/2005/8/layout/orgChart1"/>
    <dgm:cxn modelId="{F9DBD81F-A4F7-49E4-9033-39EECEB385C7}" type="presParOf" srcId="{7B896DA0-C943-4F92-9612-BAD799C9EF4C}" destId="{8AF6E6A8-D8FB-4264-8EF5-67E87C774138}" srcOrd="1" destOrd="0" presId="urn:microsoft.com/office/officeart/2005/8/layout/orgChart1"/>
    <dgm:cxn modelId="{7279C1F8-FDD3-46A8-BCE9-68BA9FA11694}" type="presParOf" srcId="{8AF6E6A8-D8FB-4264-8EF5-67E87C774138}" destId="{6BBAEE80-2063-4CBC-B54C-490A35F90241}" srcOrd="0" destOrd="0" presId="urn:microsoft.com/office/officeart/2005/8/layout/orgChart1"/>
    <dgm:cxn modelId="{7CA8209F-42CA-494A-B309-646D240E55FB}" type="presParOf" srcId="{6BBAEE80-2063-4CBC-B54C-490A35F90241}" destId="{6A633AE2-039A-49AC-A5A2-50DE71C8654B}" srcOrd="0" destOrd="0" presId="urn:microsoft.com/office/officeart/2005/8/layout/orgChart1"/>
    <dgm:cxn modelId="{FF63C945-088A-444F-9F66-FE0BBA61CD5D}" type="presParOf" srcId="{6BBAEE80-2063-4CBC-B54C-490A35F90241}" destId="{42C38DEC-D095-4AB7-AC50-DD61BA6FB608}" srcOrd="1" destOrd="0" presId="urn:microsoft.com/office/officeart/2005/8/layout/orgChart1"/>
    <dgm:cxn modelId="{765E14E4-BAE7-4A38-A5A3-2161C2B904D5}" type="presParOf" srcId="{8AF6E6A8-D8FB-4264-8EF5-67E87C774138}" destId="{CDDEDB00-F3FD-48DA-ADA2-700E3B31B438}" srcOrd="1" destOrd="0" presId="urn:microsoft.com/office/officeart/2005/8/layout/orgChart1"/>
    <dgm:cxn modelId="{F65DEFB2-7227-4E2A-B358-4DBEDD28765C}" type="presParOf" srcId="{8AF6E6A8-D8FB-4264-8EF5-67E87C774138}" destId="{B691D23D-B0AC-4210-80E6-69EB2340A74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4FEF3E-86D7-4A89-823B-372DC906FDA8}">
      <dsp:nvSpPr>
        <dsp:cNvPr id="0" name=""/>
        <dsp:cNvSpPr/>
      </dsp:nvSpPr>
      <dsp:spPr>
        <a:xfrm>
          <a:off x="3628980" y="1516736"/>
          <a:ext cx="237375" cy="1039932"/>
        </a:xfrm>
        <a:custGeom>
          <a:avLst/>
          <a:gdLst/>
          <a:ahLst/>
          <a:cxnLst/>
          <a:rect l="0" t="0" r="0" b="0"/>
          <a:pathLst>
            <a:path>
              <a:moveTo>
                <a:pt x="237375" y="0"/>
              </a:moveTo>
              <a:lnTo>
                <a:pt x="237375" y="1039932"/>
              </a:lnTo>
              <a:lnTo>
                <a:pt x="0" y="103993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93E657-E361-4189-8AEE-098DFAA77D0B}">
      <dsp:nvSpPr>
        <dsp:cNvPr id="0" name=""/>
        <dsp:cNvSpPr/>
      </dsp:nvSpPr>
      <dsp:spPr>
        <a:xfrm>
          <a:off x="3866356" y="1516736"/>
          <a:ext cx="2735475" cy="20798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2489"/>
              </a:lnTo>
              <a:lnTo>
                <a:pt x="2735475" y="1842489"/>
              </a:lnTo>
              <a:lnTo>
                <a:pt x="2735475" y="20798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6A4373-C8CB-476E-8E14-2B01905A2FAD}">
      <dsp:nvSpPr>
        <dsp:cNvPr id="0" name=""/>
        <dsp:cNvSpPr/>
      </dsp:nvSpPr>
      <dsp:spPr>
        <a:xfrm>
          <a:off x="3820636" y="1516736"/>
          <a:ext cx="91440" cy="20798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798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EA78E1-CD1E-4907-B412-A8214FCD965A}">
      <dsp:nvSpPr>
        <dsp:cNvPr id="0" name=""/>
        <dsp:cNvSpPr/>
      </dsp:nvSpPr>
      <dsp:spPr>
        <a:xfrm>
          <a:off x="1130880" y="1516736"/>
          <a:ext cx="2735475" cy="2079865"/>
        </a:xfrm>
        <a:custGeom>
          <a:avLst/>
          <a:gdLst/>
          <a:ahLst/>
          <a:cxnLst/>
          <a:rect l="0" t="0" r="0" b="0"/>
          <a:pathLst>
            <a:path>
              <a:moveTo>
                <a:pt x="2735475" y="0"/>
              </a:moveTo>
              <a:lnTo>
                <a:pt x="2735475" y="1842489"/>
              </a:lnTo>
              <a:lnTo>
                <a:pt x="0" y="1842489"/>
              </a:lnTo>
              <a:lnTo>
                <a:pt x="0" y="20798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B91C13-FF01-43D1-BED8-4F6332CD2AF5}">
      <dsp:nvSpPr>
        <dsp:cNvPr id="0" name=""/>
        <dsp:cNvSpPr/>
      </dsp:nvSpPr>
      <dsp:spPr>
        <a:xfrm>
          <a:off x="2735994" y="386374"/>
          <a:ext cx="2260723" cy="1130361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500" kern="1200" dirty="0"/>
        </a:p>
      </dsp:txBody>
      <dsp:txXfrm>
        <a:off x="2735994" y="386374"/>
        <a:ext cx="2260723" cy="1130361"/>
      </dsp:txXfrm>
    </dsp:sp>
    <dsp:sp modelId="{E8E111B4-3A34-46B5-BA4D-5C0D2166661B}">
      <dsp:nvSpPr>
        <dsp:cNvPr id="0" name=""/>
        <dsp:cNvSpPr/>
      </dsp:nvSpPr>
      <dsp:spPr>
        <a:xfrm>
          <a:off x="519" y="3596601"/>
          <a:ext cx="2260723" cy="1130361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500" kern="1200" dirty="0"/>
        </a:p>
      </dsp:txBody>
      <dsp:txXfrm>
        <a:off x="519" y="3596601"/>
        <a:ext cx="2260723" cy="1130361"/>
      </dsp:txXfrm>
    </dsp:sp>
    <dsp:sp modelId="{DBD1FBD0-2B3B-42F2-89EA-16363DDF115C}">
      <dsp:nvSpPr>
        <dsp:cNvPr id="0" name=""/>
        <dsp:cNvSpPr/>
      </dsp:nvSpPr>
      <dsp:spPr>
        <a:xfrm>
          <a:off x="2735994" y="3596601"/>
          <a:ext cx="2260723" cy="1130361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500" kern="1200" dirty="0"/>
        </a:p>
      </dsp:txBody>
      <dsp:txXfrm>
        <a:off x="2735994" y="3596601"/>
        <a:ext cx="2260723" cy="1130361"/>
      </dsp:txXfrm>
    </dsp:sp>
    <dsp:sp modelId="{19A2B65D-0C94-438E-96E7-F111F5E16280}">
      <dsp:nvSpPr>
        <dsp:cNvPr id="0" name=""/>
        <dsp:cNvSpPr/>
      </dsp:nvSpPr>
      <dsp:spPr>
        <a:xfrm>
          <a:off x="5471470" y="3596601"/>
          <a:ext cx="2260723" cy="1130361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500" kern="1200" dirty="0"/>
        </a:p>
      </dsp:txBody>
      <dsp:txXfrm>
        <a:off x="5471470" y="3596601"/>
        <a:ext cx="2260723" cy="1130361"/>
      </dsp:txXfrm>
    </dsp:sp>
    <dsp:sp modelId="{6A633AE2-039A-49AC-A5A2-50DE71C8654B}">
      <dsp:nvSpPr>
        <dsp:cNvPr id="0" name=""/>
        <dsp:cNvSpPr/>
      </dsp:nvSpPr>
      <dsp:spPr>
        <a:xfrm>
          <a:off x="1368256" y="1991488"/>
          <a:ext cx="2260723" cy="1130361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500" kern="1200" dirty="0"/>
        </a:p>
      </dsp:txBody>
      <dsp:txXfrm>
        <a:off x="1368256" y="1991488"/>
        <a:ext cx="2260723" cy="11303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0.05587</cdr:x>
      <cdr:y>0.08432</cdr:y>
    </cdr:from>
    <cdr:to>
      <cdr:x>0.11492</cdr:x>
      <cdr:y>0.1765</cdr:y>
    </cdr:to>
    <cdr:sp macro="" textlink="">
      <cdr:nvSpPr>
        <cdr:cNvPr id="2" name="TextBox 9"/>
        <cdr:cNvSpPr txBox="1"/>
      </cdr:nvSpPr>
      <cdr:spPr>
        <a:xfrm xmlns:a="http://schemas.openxmlformats.org/drawingml/2006/main">
          <a:off x="279400" y="238125"/>
          <a:ext cx="295275" cy="260349"/>
        </a:xfrm>
        <a:prstGeom xmlns:a="http://schemas.openxmlformats.org/drawingml/2006/main" prst="rect">
          <a:avLst/>
        </a:prstGeom>
        <a:solidFill xmlns:a="http://schemas.openxmlformats.org/drawingml/2006/main">
          <a:schemeClr val="lt1"/>
        </a:solidFill>
        <a:ln xmlns:a="http://schemas.openxmlformats.org/drawingml/2006/main" w="9525" cmpd="sng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t"/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zh-CN" sz="1100"/>
            <a:t>M</a:t>
          </a:r>
          <a:endParaRPr lang="zh-CN" altLang="en-US" sz="110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B2277-4FA8-46DF-AE09-9B8548B6C9F1}" type="datetimeFigureOut">
              <a:rPr lang="zh-CN" altLang="en-US" smtClean="0"/>
              <a:t>2021/9/21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1553FB-5533-48F3-9CC9-C3DB84C96C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268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幻灯片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hidden="1">
            <a:extLst>
              <a:ext uri="{FF2B5EF4-FFF2-40B4-BE49-F238E27FC236}">
                <a16:creationId xmlns:a16="http://schemas.microsoft.com/office/drawing/2014/main" id="{F2CBCBBF-0EAF-B84F-ADA0-93410D833D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1" y="0"/>
            <a:ext cx="9131518" cy="6858000"/>
          </a:xfrm>
          <a:prstGeom prst="rect">
            <a:avLst/>
          </a:prstGeom>
        </p:spPr>
      </p:pic>
      <p:sp>
        <p:nvSpPr>
          <p:cNvPr id="14" name="文本占位符 50">
            <a:extLst>
              <a:ext uri="{FF2B5EF4-FFF2-40B4-BE49-F238E27FC236}">
                <a16:creationId xmlns:a16="http://schemas.microsoft.com/office/drawing/2014/main" id="{FFC82988-AC98-244F-B75B-A5D96F873D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8594" y="1748542"/>
            <a:ext cx="5946155" cy="19993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600"/>
              </a:spcBef>
              <a:buNone/>
              <a:defRPr sz="3600" b="1" spc="30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算法概论</a:t>
            </a:r>
            <a:endParaRPr kumimoji="1" lang="en-US" altLang="zh-CN" dirty="0"/>
          </a:p>
          <a:p>
            <a:pPr lvl="0"/>
            <a:r>
              <a:rPr kumimoji="1" lang="en-US" altLang="zh-CN" dirty="0"/>
              <a:t>  —</a:t>
            </a:r>
            <a:r>
              <a:rPr kumimoji="1" lang="zh-CN" altLang="en-US" dirty="0"/>
              <a:t>第</a:t>
            </a:r>
            <a:r>
              <a:rPr kumimoji="1" lang="en-US" altLang="zh-CN" dirty="0"/>
              <a:t>1</a:t>
            </a:r>
            <a:r>
              <a:rPr kumimoji="1" lang="zh-CN" altLang="en-US" dirty="0"/>
              <a:t>章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7F3DB8AC-5DE9-5548-8697-C9055F7FFC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5287969"/>
            <a:ext cx="6171741" cy="1576867"/>
          </a:xfrm>
        </p:spPr>
        <p:txBody>
          <a:bodyPr lIns="0" tIns="0" rIns="0" bIns="0">
            <a:normAutofit/>
          </a:bodyPr>
          <a:lstStyle>
            <a:lvl1pPr marL="18000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altLang="zh-CN" dirty="0"/>
          </a:p>
          <a:p>
            <a:r>
              <a:rPr lang="zh-CN" altLang="en-US" dirty="0"/>
              <a:t>汇报人</a:t>
            </a:r>
            <a:endParaRPr lang="en-US" altLang="zh-CN" dirty="0"/>
          </a:p>
          <a:p>
            <a:r>
              <a:rPr lang="zh-CN" altLang="en-US" dirty="0"/>
              <a:t>计算机学院（国家示范性软件学院）</a:t>
            </a:r>
            <a:endParaRPr lang="en-US" altLang="zh-CN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E28DBEF7-55D7-4DEC-94D9-632A41DA19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99174" y="4185029"/>
            <a:ext cx="4901882" cy="829796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日期：</a:t>
            </a:r>
            <a:r>
              <a:rPr lang="en-US" altLang="zh-CN" dirty="0" err="1"/>
              <a:t>xxxx</a:t>
            </a:r>
            <a:r>
              <a:rPr lang="zh-CN" altLang="en-US" dirty="0"/>
              <a:t>年 </a:t>
            </a:r>
            <a:r>
              <a:rPr lang="en-US" altLang="zh-CN" dirty="0"/>
              <a:t>x</a:t>
            </a:r>
            <a:r>
              <a:rPr lang="zh-CN" altLang="en-US" dirty="0"/>
              <a:t>月</a:t>
            </a:r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8A28817-1311-4BAB-BEC0-86FFD57ABF5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99230" y="6244606"/>
            <a:ext cx="1930165" cy="52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74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516" y="89558"/>
            <a:ext cx="7886700" cy="619760"/>
          </a:xfrm>
        </p:spPr>
        <p:txBody>
          <a:bodyPr>
            <a:normAutofit/>
          </a:bodyPr>
          <a:lstStyle>
            <a:lvl1pPr algn="ctr">
              <a:defRPr lang="en-US" sz="2800" b="1" kern="1200" dirty="0">
                <a:solidFill>
                  <a:srgbClr val="CC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432" y="764364"/>
            <a:ext cx="8897136" cy="5768409"/>
          </a:xfrm>
        </p:spPr>
        <p:txBody>
          <a:bodyPr/>
          <a:lstStyle>
            <a:lvl1pPr marL="228600" indent="-228600">
              <a:lnSpc>
                <a:spcPct val="110000"/>
              </a:lnSpc>
              <a:spcBef>
                <a:spcPts val="5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n"/>
              <a:defRPr sz="2400">
                <a:latin typeface="+mn-lt"/>
                <a:ea typeface="微软雅黑 Light" panose="020B0502040204020203" pitchFamily="34" charset="-122"/>
              </a:defRPr>
            </a:lvl1pPr>
            <a:lvl2pPr marL="536575" indent="-268288">
              <a:lnSpc>
                <a:spcPct val="110000"/>
              </a:lnSpc>
              <a:spcBef>
                <a:spcPts val="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>
                <a:latin typeface="+mn-lt"/>
                <a:ea typeface="微软雅黑 Light" panose="020B0502040204020203" pitchFamily="34" charset="-122"/>
              </a:defRPr>
            </a:lvl2pPr>
            <a:lvl3pPr marL="806450" indent="-269875">
              <a:lnSpc>
                <a:spcPct val="110000"/>
              </a:lnSpc>
              <a:spcBef>
                <a:spcPts val="500"/>
              </a:spcBef>
              <a:buClr>
                <a:srgbClr val="C00000"/>
              </a:buClr>
              <a:buFont typeface="微软雅黑 Light" panose="020B0502040204020203" pitchFamily="34" charset="-122"/>
              <a:buChar char="-"/>
              <a:defRPr sz="2400">
                <a:latin typeface="+mn-lt"/>
                <a:ea typeface="微软雅黑 Light" panose="020B0502040204020203" pitchFamily="34" charset="-122"/>
              </a:defRPr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32775"/>
            <a:ext cx="2057400" cy="309056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532775"/>
            <a:ext cx="2057400" cy="311576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EEA58A3B-43CE-4AA0-90B5-EB47AFAFEB3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2229463-3D87-4CC3-9E2B-343069359F86}"/>
              </a:ext>
            </a:extLst>
          </p:cNvPr>
          <p:cNvCxnSpPr/>
          <p:nvPr userDrawn="1"/>
        </p:nvCxnSpPr>
        <p:spPr>
          <a:xfrm>
            <a:off x="222085" y="709318"/>
            <a:ext cx="8153909" cy="0"/>
          </a:xfrm>
          <a:prstGeom prst="line">
            <a:avLst/>
          </a:prstGeom>
          <a:ln w="28575">
            <a:solidFill>
              <a:srgbClr val="92D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961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548" y="325225"/>
            <a:ext cx="8897136" cy="4858128"/>
          </a:xfrm>
        </p:spPr>
        <p:txBody>
          <a:bodyPr/>
          <a:lstStyle>
            <a:lvl1pPr marL="228600" indent="-228600">
              <a:lnSpc>
                <a:spcPct val="110000"/>
              </a:lnSpc>
              <a:spcBef>
                <a:spcPts val="6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n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536575" indent="-268288">
              <a:lnSpc>
                <a:spcPct val="11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806450" indent="-269875">
              <a:lnSpc>
                <a:spcPct val="110000"/>
              </a:lnSpc>
              <a:spcBef>
                <a:spcPts val="500"/>
              </a:spcBef>
              <a:buClr>
                <a:srgbClr val="C00000"/>
              </a:buClr>
              <a:buFont typeface="微软雅黑 Light" panose="020B0502040204020203" pitchFamily="34" charset="-122"/>
              <a:buChar char="-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32775"/>
            <a:ext cx="2057400" cy="309056"/>
          </a:xfrm>
        </p:spPr>
        <p:txBody>
          <a:bodyPr/>
          <a:lstStyle>
            <a:lvl1pPr>
              <a:defRPr sz="1000"/>
            </a:lvl1pPr>
          </a:lstStyle>
          <a:p>
            <a:fld id="{E745593C-C1A7-4136-94F2-334F3909D5EA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066" y="6504740"/>
            <a:ext cx="3086100" cy="365125"/>
          </a:xfrm>
        </p:spPr>
        <p:txBody>
          <a:bodyPr/>
          <a:lstStyle>
            <a:lvl1pPr>
              <a:defRPr sz="1000"/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532775"/>
            <a:ext cx="2057400" cy="311576"/>
          </a:xfrm>
        </p:spPr>
        <p:txBody>
          <a:bodyPr/>
          <a:lstStyle>
            <a:lvl1pPr>
              <a:defRPr sz="1000"/>
            </a:lvl1pPr>
          </a:lstStyle>
          <a:p>
            <a:fld id="{EEA58A3B-43CE-4AA0-90B5-EB47AFAFEB3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E27AEB1-3D64-4C17-8B68-E8FB5EC16188}"/>
              </a:ext>
            </a:extLst>
          </p:cNvPr>
          <p:cNvSpPr/>
          <p:nvPr userDrawn="1"/>
        </p:nvSpPr>
        <p:spPr>
          <a:xfrm>
            <a:off x="122548" y="248148"/>
            <a:ext cx="8897136" cy="6284627"/>
          </a:xfrm>
          <a:prstGeom prst="roundRect">
            <a:avLst>
              <a:gd name="adj" fmla="val 2219"/>
            </a:avLst>
          </a:prstGeom>
          <a:noFill/>
          <a:ln>
            <a:solidFill>
              <a:srgbClr val="92D050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9020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A1EC3-99C5-43EA-9C8E-A8079CE30BDC}" type="datetime1">
              <a:rPr lang="zh-CN" altLang="en-US" smtClean="0"/>
              <a:t>2021/9/21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648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7A08-6084-4EE0-BAB9-300C67832331}" type="datetime1">
              <a:rPr lang="zh-CN" altLang="en-US" smtClean="0"/>
              <a:t>2021/9/21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596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42776-8847-46EE-A6D1-33ED05CE2772}" type="datetime1">
              <a:rPr lang="zh-CN" altLang="en-US" smtClean="0"/>
              <a:t>2021/9/21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388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感谢页"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4227" y="1467870"/>
            <a:ext cx="3560519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4050" b="0" i="0" baseline="0">
                <a:solidFill>
                  <a:srgbClr val="A80000"/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T</a:t>
            </a:r>
            <a:r>
              <a:rPr lang="en-US" altLang="zh-CN" dirty="0"/>
              <a:t>hank you.</a:t>
            </a:r>
            <a:endParaRPr lang="en-US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BA792140-33FB-E045-9071-EE8DB65F2A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257" y="4831652"/>
            <a:ext cx="1406700" cy="405914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4831652"/>
            <a:ext cx="9144000" cy="2026348"/>
          </a:xfrm>
          <a:prstGeom prst="rect">
            <a:avLst/>
          </a:prstGeom>
          <a:solidFill>
            <a:srgbClr val="FEF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/>
          <p:cNvSpPr/>
          <p:nvPr userDrawn="1"/>
        </p:nvSpPr>
        <p:spPr>
          <a:xfrm>
            <a:off x="0" y="5606474"/>
            <a:ext cx="9144000" cy="1251527"/>
          </a:xfrm>
          <a:prstGeom prst="rect">
            <a:avLst/>
          </a:prstGeom>
          <a:solidFill>
            <a:srgbClr val="0025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B936AF8-BF51-BC42-9F24-E90F4C46467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86957" y="6232236"/>
            <a:ext cx="1447624" cy="52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81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4D43C-5EE8-470F-AFF7-4F360C5DB76E}" type="datetime1">
              <a:rPr lang="zh-CN" altLang="en-US" smtClean="0"/>
              <a:t>2021/9/21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58A3B-43CE-4AA0-90B5-EB47AFAFE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601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52" r:id="rId4"/>
    <p:sldLayoutId id="2147483653" r:id="rId5"/>
    <p:sldLayoutId id="2147483655" r:id="rId6"/>
    <p:sldLayoutId id="2147483664" r:id="rId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4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image" Target="../media/image16.wmf"/><Relationship Id="rId3" Type="http://schemas.openxmlformats.org/officeDocument/2006/relationships/image" Target="../media/image11.wmf"/><Relationship Id="rId7" Type="http://schemas.openxmlformats.org/officeDocument/2006/relationships/image" Target="../media/image13.wmf"/><Relationship Id="rId12" Type="http://schemas.openxmlformats.org/officeDocument/2006/relationships/oleObject" Target="../embeddings/oleObject10.bin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15.wmf"/><Relationship Id="rId5" Type="http://schemas.openxmlformats.org/officeDocument/2006/relationships/image" Target="../media/image12.wmf"/><Relationship Id="rId15" Type="http://schemas.openxmlformats.org/officeDocument/2006/relationships/image" Target="../media/image17.wmf"/><Relationship Id="rId10" Type="http://schemas.openxmlformats.org/officeDocument/2006/relationships/oleObject" Target="../embeddings/oleObject9.bin"/><Relationship Id="rId4" Type="http://schemas.openxmlformats.org/officeDocument/2006/relationships/oleObject" Target="../embeddings/oleObject6.bin"/><Relationship Id="rId9" Type="http://schemas.openxmlformats.org/officeDocument/2006/relationships/image" Target="../media/image14.wmf"/><Relationship Id="rId14" Type="http://schemas.openxmlformats.org/officeDocument/2006/relationships/oleObject" Target="../embeddings/oleObject11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7" Type="http://schemas.openxmlformats.org/officeDocument/2006/relationships/image" Target="../media/image20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3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7" Type="http://schemas.openxmlformats.org/officeDocument/2006/relationships/image" Target="../media/image23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6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image" Target="../media/image24.wmf"/><Relationship Id="rId7" Type="http://schemas.openxmlformats.org/officeDocument/2006/relationships/image" Target="../media/image26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28.wmf"/><Relationship Id="rId5" Type="http://schemas.openxmlformats.org/officeDocument/2006/relationships/image" Target="../media/image25.wmf"/><Relationship Id="rId10" Type="http://schemas.openxmlformats.org/officeDocument/2006/relationships/oleObject" Target="../embeddings/oleObject22.bin"/><Relationship Id="rId4" Type="http://schemas.openxmlformats.org/officeDocument/2006/relationships/oleObject" Target="../embeddings/oleObject19.bin"/><Relationship Id="rId9" Type="http://schemas.openxmlformats.org/officeDocument/2006/relationships/image" Target="../media/image27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w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7" Type="http://schemas.openxmlformats.org/officeDocument/2006/relationships/image" Target="../media/image36.w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35.wmf"/><Relationship Id="rId4" Type="http://schemas.openxmlformats.org/officeDocument/2006/relationships/oleObject" Target="../embeddings/oleObject2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0.w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39.wmf"/><Relationship Id="rId4" Type="http://schemas.openxmlformats.org/officeDocument/2006/relationships/oleObject" Target="../embeddings/oleObject27.bin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3" Type="http://schemas.openxmlformats.org/officeDocument/2006/relationships/oleObject" Target="../embeddings/oleObject29.bin"/><Relationship Id="rId7" Type="http://schemas.openxmlformats.org/officeDocument/2006/relationships/oleObject" Target="../embeddings/oleObject31.bin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42.w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7" Type="http://schemas.openxmlformats.org/officeDocument/2006/relationships/image" Target="../media/image48.wmf"/><Relationship Id="rId2" Type="http://schemas.openxmlformats.org/officeDocument/2006/relationships/oleObject" Target="../embeddings/oleObject3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47.wmf"/><Relationship Id="rId4" Type="http://schemas.openxmlformats.org/officeDocument/2006/relationships/oleObject" Target="../embeddings/oleObject34.bin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uta.edu/faculty/rcli/TopTen/topten.pdf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8180F51-5E97-4722-84E3-758C630FE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8256" y="1838977"/>
            <a:ext cx="5946155" cy="1999320"/>
          </a:xfrm>
        </p:spPr>
        <p:txBody>
          <a:bodyPr/>
          <a:lstStyle/>
          <a:p>
            <a:r>
              <a:rPr lang="zh-CN" altLang="en-US" dirty="0"/>
              <a:t>算法概述</a:t>
            </a:r>
            <a:endParaRPr lang="en-US" altLang="zh-CN" dirty="0"/>
          </a:p>
          <a:p>
            <a:r>
              <a:rPr lang="en-US" altLang="zh-CN" dirty="0"/>
              <a:t>   </a:t>
            </a:r>
            <a:r>
              <a:rPr lang="en-US" altLang="zh-CN" sz="2800" dirty="0"/>
              <a:t>—</a:t>
            </a:r>
            <a:r>
              <a:rPr lang="zh-CN" altLang="en-US" sz="2800" dirty="0"/>
              <a:t>第一章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0D79C0-88FC-4B52-947A-743E15984B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5411762"/>
            <a:ext cx="6171741" cy="1576867"/>
          </a:xfrm>
        </p:spPr>
        <p:txBody>
          <a:bodyPr/>
          <a:lstStyle/>
          <a:p>
            <a:r>
              <a:rPr lang="zh-CN" altLang="en-US" dirty="0"/>
              <a:t>叶文</a:t>
            </a:r>
            <a:endParaRPr lang="en-US" altLang="zh-CN" dirty="0"/>
          </a:p>
          <a:p>
            <a:r>
              <a:rPr lang="en-US" altLang="zh-CN" sz="2000" dirty="0"/>
              <a:t>yewen@bupt.edu.cn</a:t>
            </a:r>
          </a:p>
          <a:p>
            <a:r>
              <a:rPr lang="zh-CN" altLang="en-US" sz="2000" dirty="0"/>
              <a:t>计算机学院（国家示范性软件学院）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415BB5D-2B86-45CA-9E4A-15E1EADBFD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日期：</a:t>
            </a:r>
            <a:r>
              <a:rPr lang="en-US" altLang="zh-CN" dirty="0"/>
              <a:t>2021</a:t>
            </a:r>
            <a:r>
              <a:rPr lang="zh-CN" altLang="en-US" dirty="0"/>
              <a:t>年</a:t>
            </a:r>
            <a:r>
              <a:rPr lang="en-US" altLang="zh-CN" dirty="0"/>
              <a:t>9</a:t>
            </a:r>
            <a:r>
              <a:rPr lang="zh-CN" altLang="en-US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1163123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F4A09246-EC7E-4496-9A05-D53724C2F9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1894" y="323496"/>
            <a:ext cx="6924706" cy="6112473"/>
          </a:xfr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1D309E1-BB8C-476D-B2A7-1737E98C2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FAE935B-201F-4C26-9F49-3689E7D04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F54B42-9C7B-4B4D-9C80-8A9121EA3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2C3F761-763B-4E6C-998C-19CE69AC7B9D}"/>
              </a:ext>
            </a:extLst>
          </p:cNvPr>
          <p:cNvCxnSpPr/>
          <p:nvPr/>
        </p:nvCxnSpPr>
        <p:spPr>
          <a:xfrm>
            <a:off x="4690696" y="1433145"/>
            <a:ext cx="2664069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AutoShape 4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37C1EB9F-95F5-41ED-8FF6-069F77F50A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2349" y="5328932"/>
            <a:ext cx="385800" cy="177206"/>
          </a:xfrm>
          <a:prstGeom prst="actionButtonBackPrevious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758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E12A5E-F7F2-4E87-8FEC-6EAD5A307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itchFamily="18" charset="0"/>
              </a:rPr>
              <a:t>算法复杂性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5B59B6-3248-4462-BA5B-26E421A53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3"/>
            <a:ext cx="8897136" cy="6077467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算法复杂性</a:t>
            </a:r>
            <a:endParaRPr lang="en-US" altLang="zh-CN" dirty="0"/>
          </a:p>
          <a:p>
            <a:pPr marL="268287" lvl="1" indent="0">
              <a:buNone/>
            </a:pPr>
            <a:r>
              <a:rPr lang="zh-CN" altLang="en-US" dirty="0"/>
              <a:t>     问题规模</a:t>
            </a:r>
            <a:r>
              <a:rPr lang="en-US" altLang="zh-CN" dirty="0"/>
              <a:t>n </a:t>
            </a:r>
            <a:r>
              <a:rPr lang="zh-CN" altLang="en-US" dirty="0"/>
              <a:t>，表示输入大小，</a:t>
            </a:r>
          </a:p>
          <a:p>
            <a:pPr lvl="1"/>
            <a:r>
              <a:rPr lang="zh-CN" altLang="en-US" dirty="0"/>
              <a:t>时间复杂性</a:t>
            </a:r>
            <a:r>
              <a:rPr lang="en-US" altLang="zh-CN" dirty="0"/>
              <a:t>T(n)</a:t>
            </a:r>
          </a:p>
          <a:p>
            <a:pPr marL="268287" lvl="1" indent="0">
              <a:buNone/>
            </a:pPr>
            <a:r>
              <a:rPr lang="zh-CN" altLang="en-US" dirty="0"/>
              <a:t>          算法性能，运行速度、</a:t>
            </a:r>
            <a:r>
              <a:rPr lang="en-US" altLang="zh-CN" dirty="0"/>
              <a:t>CPU</a:t>
            </a:r>
            <a:r>
              <a:rPr lang="zh-CN" altLang="en-US" dirty="0"/>
              <a:t>占用的定量描述</a:t>
            </a:r>
          </a:p>
          <a:p>
            <a:pPr lvl="1"/>
            <a:r>
              <a:rPr lang="zh-CN" altLang="en-US" dirty="0"/>
              <a:t>空间复杂性</a:t>
            </a:r>
            <a:r>
              <a:rPr lang="en-US" altLang="zh-CN" dirty="0"/>
              <a:t>S(n)</a:t>
            </a:r>
          </a:p>
          <a:p>
            <a:pPr marL="268287" lvl="1" indent="0">
              <a:buNone/>
            </a:pPr>
            <a:r>
              <a:rPr lang="en-US" altLang="zh-CN" dirty="0"/>
              <a:t>          </a:t>
            </a:r>
            <a:r>
              <a:rPr lang="zh-CN" altLang="en-US" dirty="0"/>
              <a:t>算法所需内存资源的定量描述</a:t>
            </a:r>
          </a:p>
          <a:p>
            <a:pPr eaLnBrk="1" hangingPunct="1">
              <a:lnSpc>
                <a:spcPct val="80000"/>
              </a:lnSpc>
            </a:pPr>
            <a:endParaRPr lang="en-US" altLang="zh-CN" sz="2400" dirty="0"/>
          </a:p>
          <a:p>
            <a:r>
              <a:rPr lang="zh-CN" altLang="en-US" dirty="0"/>
              <a:t>更准确地，时空复杂性依赖于问题的规模</a:t>
            </a:r>
            <a:r>
              <a:rPr lang="en-US" altLang="zh-CN" dirty="0"/>
              <a:t>n</a:t>
            </a:r>
            <a:r>
              <a:rPr lang="zh-CN" altLang="en-US" dirty="0"/>
              <a:t>、算法的输入</a:t>
            </a:r>
            <a:r>
              <a:rPr lang="en-US" altLang="zh-CN" dirty="0"/>
              <a:t>I</a:t>
            </a:r>
            <a:r>
              <a:rPr lang="zh-CN" altLang="en-US" dirty="0"/>
              <a:t>，有：            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400" dirty="0"/>
              <a:t>                          </a:t>
            </a:r>
            <a:r>
              <a:rPr lang="en-US" altLang="zh-CN" sz="2400" dirty="0"/>
              <a:t>T=T(</a:t>
            </a:r>
            <a:r>
              <a:rPr lang="en-US" altLang="zh-CN" sz="2400" i="1" dirty="0" err="1"/>
              <a:t>n</a:t>
            </a:r>
            <a:r>
              <a:rPr lang="en-US" altLang="zh-CN" sz="2400" dirty="0" err="1"/>
              <a:t>,I</a:t>
            </a:r>
            <a:r>
              <a:rPr lang="en-US" altLang="zh-CN" sz="2400" dirty="0"/>
              <a:t>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dirty="0"/>
              <a:t>                          S=S(</a:t>
            </a:r>
            <a:r>
              <a:rPr lang="en-US" altLang="zh-CN" sz="2400" i="1" dirty="0" err="1"/>
              <a:t>n</a:t>
            </a:r>
            <a:r>
              <a:rPr lang="en-US" altLang="zh-CN" sz="2400" dirty="0" err="1"/>
              <a:t>,I</a:t>
            </a:r>
            <a:r>
              <a:rPr lang="en-US" altLang="zh-CN" sz="2400" dirty="0"/>
              <a:t>)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/>
              <a:t>问题规模</a:t>
            </a:r>
            <a:r>
              <a:rPr lang="en-US" altLang="zh-CN" sz="2400" dirty="0"/>
              <a:t>n </a:t>
            </a:r>
            <a:r>
              <a:rPr lang="zh-CN" altLang="en-US" sz="2400" dirty="0"/>
              <a:t>、问题输入</a:t>
            </a:r>
            <a:r>
              <a:rPr lang="en-US" altLang="zh-CN" sz="2400" dirty="0"/>
              <a:t>I</a:t>
            </a:r>
            <a:r>
              <a:rPr lang="zh-CN" altLang="en-US" sz="2400" dirty="0"/>
              <a:t>有可能是多维的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e.g. </a:t>
            </a:r>
            <a:r>
              <a:rPr lang="zh-CN" altLang="en-US" sz="2400" dirty="0"/>
              <a:t>对图上最短路径问题，图</a:t>
            </a:r>
            <a:r>
              <a:rPr lang="en-US" altLang="zh-CN" sz="2400" dirty="0"/>
              <a:t>G(V,E)</a:t>
            </a:r>
          </a:p>
          <a:p>
            <a:pPr lvl="2">
              <a:lnSpc>
                <a:spcPct val="150000"/>
              </a:lnSpc>
            </a:pPr>
            <a:r>
              <a:rPr lang="zh-CN" altLang="en-US" dirty="0"/>
              <a:t>问题规模</a:t>
            </a:r>
            <a:r>
              <a:rPr lang="en-US" altLang="zh-CN" b="1" i="1" dirty="0"/>
              <a:t>n</a:t>
            </a:r>
            <a:r>
              <a:rPr lang="zh-CN" altLang="en-US" dirty="0"/>
              <a:t>：图的顶点数目、边数目，</a:t>
            </a:r>
            <a:r>
              <a:rPr lang="en-US" altLang="zh-CN" dirty="0"/>
              <a:t> </a:t>
            </a:r>
            <a:r>
              <a:rPr lang="en-US" altLang="zh-CN" b="1" i="1" dirty="0"/>
              <a:t>n</a:t>
            </a:r>
            <a:r>
              <a:rPr lang="en-US" altLang="zh-CN" dirty="0"/>
              <a:t>=(|V|, |E|)</a:t>
            </a:r>
          </a:p>
          <a:p>
            <a:pPr lvl="2">
              <a:lnSpc>
                <a:spcPct val="150000"/>
              </a:lnSpc>
            </a:pPr>
            <a:r>
              <a:rPr lang="zh-CN" altLang="en-US" sz="2400" dirty="0"/>
              <a:t>输入</a:t>
            </a:r>
            <a:r>
              <a:rPr lang="en-US" altLang="zh-CN" sz="2400" b="1" i="1" dirty="0"/>
              <a:t>I</a:t>
            </a:r>
            <a:r>
              <a:rPr lang="zh-CN" altLang="en-US" sz="2400" dirty="0"/>
              <a:t>：起始点，目标点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57B87B-1FA6-46A4-82DA-4EBC75F8F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43842F-4626-48E9-95B7-013A28160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819B89-3F07-4263-821F-20C545FDD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4827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FCBCFEB-01D8-4A2C-81C8-7EBE88B01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548" y="325225"/>
            <a:ext cx="4589606" cy="249712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dirty="0">
                <a:latin typeface="+mn-lt"/>
              </a:rPr>
              <a:t>图中任意两点间最短路径</a:t>
            </a:r>
            <a:endParaRPr lang="en-US" altLang="zh-CN" dirty="0">
              <a:latin typeface="+mn-lt"/>
            </a:endParaRPr>
          </a:p>
          <a:p>
            <a:pPr>
              <a:lnSpc>
                <a:spcPct val="110000"/>
              </a:lnSpc>
            </a:pPr>
            <a:r>
              <a:rPr lang="zh-CN" altLang="en-US" sz="2400" dirty="0">
                <a:latin typeface="+mn-lt"/>
              </a:rPr>
              <a:t>对图</a:t>
            </a:r>
            <a:r>
              <a:rPr lang="en-US" altLang="zh-CN" sz="2400" dirty="0">
                <a:latin typeface="+mn-lt"/>
              </a:rPr>
              <a:t>G(V, E)</a:t>
            </a:r>
          </a:p>
          <a:p>
            <a:pPr lvl="1">
              <a:lnSpc>
                <a:spcPct val="110000"/>
              </a:lnSpc>
            </a:pPr>
            <a:r>
              <a:rPr lang="en-US" altLang="zh-CN" dirty="0">
                <a:latin typeface="+mn-lt"/>
              </a:rPr>
              <a:t>T(C</a:t>
            </a:r>
            <a:r>
              <a:rPr lang="en-US" altLang="zh-CN" baseline="-25000" dirty="0">
                <a:latin typeface="+mn-lt"/>
              </a:rPr>
              <a:t>100</a:t>
            </a:r>
            <a:r>
              <a:rPr lang="en-US" altLang="zh-CN" baseline="30000" dirty="0">
                <a:latin typeface="+mn-lt"/>
              </a:rPr>
              <a:t>2 </a:t>
            </a:r>
            <a:r>
              <a:rPr lang="en-US" altLang="zh-CN" dirty="0">
                <a:latin typeface="+mn-lt"/>
              </a:rPr>
              <a:t>, |V|=100, |E|=1000)</a:t>
            </a:r>
          </a:p>
          <a:p>
            <a:pPr>
              <a:lnSpc>
                <a:spcPct val="110000"/>
              </a:lnSpc>
            </a:pPr>
            <a:r>
              <a:rPr lang="zh-CN" altLang="en-US" sz="2400" dirty="0">
                <a:latin typeface="+mn-lt"/>
              </a:rPr>
              <a:t>子图</a:t>
            </a:r>
            <a:r>
              <a:rPr lang="en-US" altLang="zh-CN" sz="2400" dirty="0">
                <a:latin typeface="+mn-lt"/>
              </a:rPr>
              <a:t>G1(V</a:t>
            </a:r>
            <a:r>
              <a:rPr lang="en-US" altLang="zh-CN" sz="2400" baseline="-25000" dirty="0">
                <a:latin typeface="+mn-lt"/>
              </a:rPr>
              <a:t>1</a:t>
            </a:r>
            <a:r>
              <a:rPr lang="en-US" altLang="zh-CN" sz="2400" dirty="0">
                <a:latin typeface="+mn-lt"/>
              </a:rPr>
              <a:t>, E</a:t>
            </a:r>
            <a:r>
              <a:rPr lang="en-US" altLang="zh-CN" sz="2400" baseline="-25000" dirty="0">
                <a:latin typeface="+mn-lt"/>
              </a:rPr>
              <a:t>1</a:t>
            </a:r>
            <a:r>
              <a:rPr lang="en-US" altLang="zh-CN" sz="2400" dirty="0">
                <a:latin typeface="+mn-lt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lang="en-US" altLang="zh-CN" dirty="0">
                <a:latin typeface="+mn-lt"/>
              </a:rPr>
              <a:t>T(C</a:t>
            </a:r>
            <a:r>
              <a:rPr lang="en-US" altLang="zh-CN" baseline="-25000" dirty="0">
                <a:latin typeface="+mn-lt"/>
              </a:rPr>
              <a:t>40</a:t>
            </a:r>
            <a:r>
              <a:rPr lang="en-US" altLang="zh-CN" baseline="30000" dirty="0">
                <a:latin typeface="+mn-lt"/>
              </a:rPr>
              <a:t>2 </a:t>
            </a:r>
            <a:r>
              <a:rPr lang="en-US" altLang="zh-CN" dirty="0">
                <a:latin typeface="+mn-lt"/>
              </a:rPr>
              <a:t>, |V</a:t>
            </a:r>
            <a:r>
              <a:rPr lang="en-US" altLang="zh-CN" baseline="-25000" dirty="0">
                <a:latin typeface="+mn-lt"/>
              </a:rPr>
              <a:t>1</a:t>
            </a:r>
            <a:r>
              <a:rPr lang="en-US" altLang="zh-CN" dirty="0">
                <a:latin typeface="+mn-lt"/>
              </a:rPr>
              <a:t>|=40, |E</a:t>
            </a:r>
            <a:r>
              <a:rPr lang="en-US" altLang="zh-CN" baseline="-25000" dirty="0">
                <a:latin typeface="+mn-lt"/>
              </a:rPr>
              <a:t>1</a:t>
            </a:r>
            <a:r>
              <a:rPr lang="en-US" altLang="zh-CN" dirty="0">
                <a:latin typeface="+mn-lt"/>
              </a:rPr>
              <a:t>|=400)</a:t>
            </a:r>
          </a:p>
          <a:p>
            <a:endParaRPr lang="en-US" altLang="zh-CN" dirty="0"/>
          </a:p>
          <a:p>
            <a:endParaRPr lang="en-US" altLang="zh-CN" sz="2400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CBDEFA1-D8CB-4A26-93B8-8FE795065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8DB6FA4-EE16-4235-A42B-0671C2BFA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C077F5F-6AEC-438F-B149-6FDDE73EA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1C6DB711-F1DF-40ED-9C45-8BFE822CA32B}"/>
              </a:ext>
            </a:extLst>
          </p:cNvPr>
          <p:cNvSpPr>
            <a:spLocks/>
          </p:cNvSpPr>
          <p:nvPr/>
        </p:nvSpPr>
        <p:spPr bwMode="auto">
          <a:xfrm>
            <a:off x="3200400" y="2072629"/>
            <a:ext cx="5726317" cy="4380625"/>
          </a:xfrm>
          <a:custGeom>
            <a:avLst/>
            <a:gdLst>
              <a:gd name="T0" fmla="*/ 2147483647 w 3928"/>
              <a:gd name="T1" fmla="*/ 2147483647 h 3077"/>
              <a:gd name="T2" fmla="*/ 2147483647 w 3928"/>
              <a:gd name="T3" fmla="*/ 2147483647 h 3077"/>
              <a:gd name="T4" fmla="*/ 2147483647 w 3928"/>
              <a:gd name="T5" fmla="*/ 2147483647 h 3077"/>
              <a:gd name="T6" fmla="*/ 2147483647 w 3928"/>
              <a:gd name="T7" fmla="*/ 2147483647 h 3077"/>
              <a:gd name="T8" fmla="*/ 2147483647 w 3928"/>
              <a:gd name="T9" fmla="*/ 2147483647 h 3077"/>
              <a:gd name="T10" fmla="*/ 2147483647 w 3928"/>
              <a:gd name="T11" fmla="*/ 2147483647 h 3077"/>
              <a:gd name="T12" fmla="*/ 2147483647 w 3928"/>
              <a:gd name="T13" fmla="*/ 2147483647 h 3077"/>
              <a:gd name="T14" fmla="*/ 2147483647 w 3928"/>
              <a:gd name="T15" fmla="*/ 2147483647 h 3077"/>
              <a:gd name="T16" fmla="*/ 2147483647 w 3928"/>
              <a:gd name="T17" fmla="*/ 2147483647 h 3077"/>
              <a:gd name="T18" fmla="*/ 2147483647 w 3928"/>
              <a:gd name="T19" fmla="*/ 2147483647 h 3077"/>
              <a:gd name="T20" fmla="*/ 2147483647 w 3928"/>
              <a:gd name="T21" fmla="*/ 2147483647 h 3077"/>
              <a:gd name="T22" fmla="*/ 2147483647 w 3928"/>
              <a:gd name="T23" fmla="*/ 2147483647 h 3077"/>
              <a:gd name="T24" fmla="*/ 2147483647 w 3928"/>
              <a:gd name="T25" fmla="*/ 2147483647 h 3077"/>
              <a:gd name="T26" fmla="*/ 2147483647 w 3928"/>
              <a:gd name="T27" fmla="*/ 2147483647 h 3077"/>
              <a:gd name="T28" fmla="*/ 2147483647 w 3928"/>
              <a:gd name="T29" fmla="*/ 2147483647 h 3077"/>
              <a:gd name="T30" fmla="*/ 2147483647 w 3928"/>
              <a:gd name="T31" fmla="*/ 2147483647 h 3077"/>
              <a:gd name="T32" fmla="*/ 2147483647 w 3928"/>
              <a:gd name="T33" fmla="*/ 2147483647 h 3077"/>
              <a:gd name="T34" fmla="*/ 2147483647 w 3928"/>
              <a:gd name="T35" fmla="*/ 2147483647 h 3077"/>
              <a:gd name="T36" fmla="*/ 2147483647 w 3928"/>
              <a:gd name="T37" fmla="*/ 2147483647 h 3077"/>
              <a:gd name="T38" fmla="*/ 2147483647 w 3928"/>
              <a:gd name="T39" fmla="*/ 2147483647 h 3077"/>
              <a:gd name="T40" fmla="*/ 2147483647 w 3928"/>
              <a:gd name="T41" fmla="*/ 2147483647 h 3077"/>
              <a:gd name="T42" fmla="*/ 2147483647 w 3928"/>
              <a:gd name="T43" fmla="*/ 2147483647 h 3077"/>
              <a:gd name="T44" fmla="*/ 2147483647 w 3928"/>
              <a:gd name="T45" fmla="*/ 2147483647 h 3077"/>
              <a:gd name="T46" fmla="*/ 2147483647 w 3928"/>
              <a:gd name="T47" fmla="*/ 2147483647 h 3077"/>
              <a:gd name="T48" fmla="*/ 2147483647 w 3928"/>
              <a:gd name="T49" fmla="*/ 2147483647 h 3077"/>
              <a:gd name="T50" fmla="*/ 2147483647 w 3928"/>
              <a:gd name="T51" fmla="*/ 2147483647 h 3077"/>
              <a:gd name="T52" fmla="*/ 2147483647 w 3928"/>
              <a:gd name="T53" fmla="*/ 2147483647 h 3077"/>
              <a:gd name="T54" fmla="*/ 2147483647 w 3928"/>
              <a:gd name="T55" fmla="*/ 2147483647 h 3077"/>
              <a:gd name="T56" fmla="*/ 2147483647 w 3928"/>
              <a:gd name="T57" fmla="*/ 2147483647 h 3077"/>
              <a:gd name="T58" fmla="*/ 2147483647 w 3928"/>
              <a:gd name="T59" fmla="*/ 2147483647 h 3077"/>
              <a:gd name="T60" fmla="*/ 2147483647 w 3928"/>
              <a:gd name="T61" fmla="*/ 2147483647 h 3077"/>
              <a:gd name="T62" fmla="*/ 2147483647 w 3928"/>
              <a:gd name="T63" fmla="*/ 2147483647 h 3077"/>
              <a:gd name="T64" fmla="*/ 2147483647 w 3928"/>
              <a:gd name="T65" fmla="*/ 2147483647 h 3077"/>
              <a:gd name="T66" fmla="*/ 2147483647 w 3928"/>
              <a:gd name="T67" fmla="*/ 2147483647 h 3077"/>
              <a:gd name="T68" fmla="*/ 2147483647 w 3928"/>
              <a:gd name="T69" fmla="*/ 2147483647 h 3077"/>
              <a:gd name="T70" fmla="*/ 2147483647 w 3928"/>
              <a:gd name="T71" fmla="*/ 2147483647 h 3077"/>
              <a:gd name="T72" fmla="*/ 2147483647 w 3928"/>
              <a:gd name="T73" fmla="*/ 2147483647 h 3077"/>
              <a:gd name="T74" fmla="*/ 2147483647 w 3928"/>
              <a:gd name="T75" fmla="*/ 2147483647 h 3077"/>
              <a:gd name="T76" fmla="*/ 2147483647 w 3928"/>
              <a:gd name="T77" fmla="*/ 2147483647 h 3077"/>
              <a:gd name="T78" fmla="*/ 2147483647 w 3928"/>
              <a:gd name="T79" fmla="*/ 2147483647 h 3077"/>
              <a:gd name="T80" fmla="*/ 2147483647 w 3928"/>
              <a:gd name="T81" fmla="*/ 2147483647 h 3077"/>
              <a:gd name="T82" fmla="*/ 2147483647 w 3928"/>
              <a:gd name="T83" fmla="*/ 2147483647 h 3077"/>
              <a:gd name="T84" fmla="*/ 2147483647 w 3928"/>
              <a:gd name="T85" fmla="*/ 2147483647 h 3077"/>
              <a:gd name="T86" fmla="*/ 2147483647 w 3928"/>
              <a:gd name="T87" fmla="*/ 2147483647 h 3077"/>
              <a:gd name="T88" fmla="*/ 2147483647 w 3928"/>
              <a:gd name="T89" fmla="*/ 2147483647 h 3077"/>
              <a:gd name="T90" fmla="*/ 2147483647 w 3928"/>
              <a:gd name="T91" fmla="*/ 2147483647 h 3077"/>
              <a:gd name="T92" fmla="*/ 2147483647 w 3928"/>
              <a:gd name="T93" fmla="*/ 2147483647 h 3077"/>
              <a:gd name="T94" fmla="*/ 2147483647 w 3928"/>
              <a:gd name="T95" fmla="*/ 2147483647 h 3077"/>
              <a:gd name="T96" fmla="*/ 2147483647 w 3928"/>
              <a:gd name="T97" fmla="*/ 2147483647 h 3077"/>
              <a:gd name="T98" fmla="*/ 2147483647 w 3928"/>
              <a:gd name="T99" fmla="*/ 2147483647 h 3077"/>
              <a:gd name="T100" fmla="*/ 2147483647 w 3928"/>
              <a:gd name="T101" fmla="*/ 2147483647 h 3077"/>
              <a:gd name="T102" fmla="*/ 2147483647 w 3928"/>
              <a:gd name="T103" fmla="*/ 2147483647 h 3077"/>
              <a:gd name="T104" fmla="*/ 2147483647 w 3928"/>
              <a:gd name="T105" fmla="*/ 2147483647 h 3077"/>
              <a:gd name="T106" fmla="*/ 2147483647 w 3928"/>
              <a:gd name="T107" fmla="*/ 2147483647 h 3077"/>
              <a:gd name="T108" fmla="*/ 2147483647 w 3928"/>
              <a:gd name="T109" fmla="*/ 2147483647 h 3077"/>
              <a:gd name="T110" fmla="*/ 2147483647 w 3928"/>
              <a:gd name="T111" fmla="*/ 2147483647 h 3077"/>
              <a:gd name="T112" fmla="*/ 2147483647 w 3928"/>
              <a:gd name="T113" fmla="*/ 2147483647 h 3077"/>
              <a:gd name="T114" fmla="*/ 2147483647 w 3928"/>
              <a:gd name="T115" fmla="*/ 2147483647 h 3077"/>
              <a:gd name="T116" fmla="*/ 2147483647 w 3928"/>
              <a:gd name="T117" fmla="*/ 2147483647 h 3077"/>
              <a:gd name="T118" fmla="*/ 2147483647 w 3928"/>
              <a:gd name="T119" fmla="*/ 0 h 3077"/>
              <a:gd name="T120" fmla="*/ 2147483647 w 3928"/>
              <a:gd name="T121" fmla="*/ 2147483647 h 3077"/>
              <a:gd name="T122" fmla="*/ 2147483647 w 3928"/>
              <a:gd name="T123" fmla="*/ 2147483647 h 307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928" h="3077">
                <a:moveTo>
                  <a:pt x="1077" y="10"/>
                </a:moveTo>
                <a:cubicBezTo>
                  <a:pt x="1056" y="65"/>
                  <a:pt x="1026" y="112"/>
                  <a:pt x="999" y="166"/>
                </a:cubicBezTo>
                <a:cubicBezTo>
                  <a:pt x="989" y="186"/>
                  <a:pt x="986" y="210"/>
                  <a:pt x="970" y="225"/>
                </a:cubicBezTo>
                <a:cubicBezTo>
                  <a:pt x="954" y="241"/>
                  <a:pt x="936" y="256"/>
                  <a:pt x="921" y="273"/>
                </a:cubicBezTo>
                <a:cubicBezTo>
                  <a:pt x="910" y="285"/>
                  <a:pt x="906" y="304"/>
                  <a:pt x="892" y="312"/>
                </a:cubicBezTo>
                <a:cubicBezTo>
                  <a:pt x="841" y="344"/>
                  <a:pt x="782" y="353"/>
                  <a:pt x="726" y="371"/>
                </a:cubicBezTo>
                <a:cubicBezTo>
                  <a:pt x="686" y="384"/>
                  <a:pt x="657" y="407"/>
                  <a:pt x="618" y="420"/>
                </a:cubicBezTo>
                <a:cubicBezTo>
                  <a:pt x="550" y="470"/>
                  <a:pt x="482" y="510"/>
                  <a:pt x="413" y="556"/>
                </a:cubicBezTo>
                <a:cubicBezTo>
                  <a:pt x="368" y="585"/>
                  <a:pt x="349" y="626"/>
                  <a:pt x="306" y="654"/>
                </a:cubicBezTo>
                <a:cubicBezTo>
                  <a:pt x="254" y="732"/>
                  <a:pt x="284" y="697"/>
                  <a:pt x="218" y="761"/>
                </a:cubicBezTo>
                <a:cubicBezTo>
                  <a:pt x="203" y="807"/>
                  <a:pt x="172" y="845"/>
                  <a:pt x="150" y="888"/>
                </a:cubicBezTo>
                <a:cubicBezTo>
                  <a:pt x="128" y="932"/>
                  <a:pt x="109" y="974"/>
                  <a:pt x="81" y="1015"/>
                </a:cubicBezTo>
                <a:cubicBezTo>
                  <a:pt x="58" y="1088"/>
                  <a:pt x="71" y="1056"/>
                  <a:pt x="42" y="1113"/>
                </a:cubicBezTo>
                <a:cubicBezTo>
                  <a:pt x="0" y="1317"/>
                  <a:pt x="64" y="1625"/>
                  <a:pt x="189" y="1806"/>
                </a:cubicBezTo>
                <a:cubicBezTo>
                  <a:pt x="204" y="1870"/>
                  <a:pt x="239" y="1963"/>
                  <a:pt x="296" y="2001"/>
                </a:cubicBezTo>
                <a:cubicBezTo>
                  <a:pt x="321" y="2035"/>
                  <a:pt x="363" y="2102"/>
                  <a:pt x="394" y="2128"/>
                </a:cubicBezTo>
                <a:cubicBezTo>
                  <a:pt x="405" y="2137"/>
                  <a:pt x="421" y="2139"/>
                  <a:pt x="433" y="2148"/>
                </a:cubicBezTo>
                <a:cubicBezTo>
                  <a:pt x="448" y="2159"/>
                  <a:pt x="458" y="2175"/>
                  <a:pt x="472" y="2187"/>
                </a:cubicBezTo>
                <a:cubicBezTo>
                  <a:pt x="481" y="2194"/>
                  <a:pt x="491" y="2200"/>
                  <a:pt x="501" y="2206"/>
                </a:cubicBezTo>
                <a:cubicBezTo>
                  <a:pt x="535" y="2257"/>
                  <a:pt x="593" y="2274"/>
                  <a:pt x="638" y="2314"/>
                </a:cubicBezTo>
                <a:cubicBezTo>
                  <a:pt x="655" y="2329"/>
                  <a:pt x="668" y="2351"/>
                  <a:pt x="687" y="2363"/>
                </a:cubicBezTo>
                <a:cubicBezTo>
                  <a:pt x="704" y="2374"/>
                  <a:pt x="726" y="2376"/>
                  <a:pt x="745" y="2382"/>
                </a:cubicBezTo>
                <a:cubicBezTo>
                  <a:pt x="800" y="2462"/>
                  <a:pt x="914" y="2490"/>
                  <a:pt x="999" y="2529"/>
                </a:cubicBezTo>
                <a:cubicBezTo>
                  <a:pt x="1061" y="2557"/>
                  <a:pt x="1100" y="2595"/>
                  <a:pt x="1165" y="2616"/>
                </a:cubicBezTo>
                <a:cubicBezTo>
                  <a:pt x="1303" y="2726"/>
                  <a:pt x="1483" y="2754"/>
                  <a:pt x="1643" y="2821"/>
                </a:cubicBezTo>
                <a:cubicBezTo>
                  <a:pt x="1709" y="2848"/>
                  <a:pt x="1689" y="2851"/>
                  <a:pt x="1751" y="2870"/>
                </a:cubicBezTo>
                <a:cubicBezTo>
                  <a:pt x="1814" y="2889"/>
                  <a:pt x="1786" y="2868"/>
                  <a:pt x="1848" y="2899"/>
                </a:cubicBezTo>
                <a:cubicBezTo>
                  <a:pt x="1891" y="2920"/>
                  <a:pt x="1931" y="2948"/>
                  <a:pt x="1975" y="2968"/>
                </a:cubicBezTo>
                <a:cubicBezTo>
                  <a:pt x="2012" y="2984"/>
                  <a:pt x="2053" y="2985"/>
                  <a:pt x="2092" y="2997"/>
                </a:cubicBezTo>
                <a:cubicBezTo>
                  <a:pt x="2112" y="3003"/>
                  <a:pt x="2130" y="3014"/>
                  <a:pt x="2151" y="3017"/>
                </a:cubicBezTo>
                <a:cubicBezTo>
                  <a:pt x="2248" y="3030"/>
                  <a:pt x="2346" y="3029"/>
                  <a:pt x="2444" y="3036"/>
                </a:cubicBezTo>
                <a:cubicBezTo>
                  <a:pt x="2680" y="3077"/>
                  <a:pt x="2903" y="3052"/>
                  <a:pt x="3137" y="3026"/>
                </a:cubicBezTo>
                <a:cubicBezTo>
                  <a:pt x="3198" y="3000"/>
                  <a:pt x="3249" y="2958"/>
                  <a:pt x="3313" y="2939"/>
                </a:cubicBezTo>
                <a:cubicBezTo>
                  <a:pt x="3360" y="2900"/>
                  <a:pt x="3409" y="2866"/>
                  <a:pt x="3459" y="2831"/>
                </a:cubicBezTo>
                <a:cubicBezTo>
                  <a:pt x="3468" y="2824"/>
                  <a:pt x="3478" y="2818"/>
                  <a:pt x="3488" y="2812"/>
                </a:cubicBezTo>
                <a:cubicBezTo>
                  <a:pt x="3498" y="2805"/>
                  <a:pt x="3518" y="2792"/>
                  <a:pt x="3518" y="2792"/>
                </a:cubicBezTo>
                <a:cubicBezTo>
                  <a:pt x="3530" y="2755"/>
                  <a:pt x="3555" y="2737"/>
                  <a:pt x="3576" y="2704"/>
                </a:cubicBezTo>
                <a:cubicBezTo>
                  <a:pt x="3585" y="2652"/>
                  <a:pt x="3596" y="2617"/>
                  <a:pt x="3615" y="2568"/>
                </a:cubicBezTo>
                <a:cubicBezTo>
                  <a:pt x="3622" y="2494"/>
                  <a:pt x="3613" y="2397"/>
                  <a:pt x="3654" y="2333"/>
                </a:cubicBezTo>
                <a:cubicBezTo>
                  <a:pt x="3672" y="2271"/>
                  <a:pt x="3695" y="2210"/>
                  <a:pt x="3713" y="2148"/>
                </a:cubicBezTo>
                <a:cubicBezTo>
                  <a:pt x="3716" y="2083"/>
                  <a:pt x="3718" y="2018"/>
                  <a:pt x="3723" y="1953"/>
                </a:cubicBezTo>
                <a:cubicBezTo>
                  <a:pt x="3729" y="1882"/>
                  <a:pt x="3787" y="1760"/>
                  <a:pt x="3811" y="1689"/>
                </a:cubicBezTo>
                <a:cubicBezTo>
                  <a:pt x="3818" y="1634"/>
                  <a:pt x="3819" y="1588"/>
                  <a:pt x="3850" y="1542"/>
                </a:cubicBezTo>
                <a:cubicBezTo>
                  <a:pt x="3863" y="1472"/>
                  <a:pt x="3872" y="1397"/>
                  <a:pt x="3889" y="1328"/>
                </a:cubicBezTo>
                <a:cubicBezTo>
                  <a:pt x="3900" y="1284"/>
                  <a:pt x="3919" y="1247"/>
                  <a:pt x="3928" y="1201"/>
                </a:cubicBezTo>
                <a:cubicBezTo>
                  <a:pt x="3921" y="1159"/>
                  <a:pt x="3920" y="1115"/>
                  <a:pt x="3908" y="1074"/>
                </a:cubicBezTo>
                <a:cubicBezTo>
                  <a:pt x="3891" y="1015"/>
                  <a:pt x="3809" y="988"/>
                  <a:pt x="3762" y="957"/>
                </a:cubicBezTo>
                <a:cubicBezTo>
                  <a:pt x="3717" y="927"/>
                  <a:pt x="3663" y="907"/>
                  <a:pt x="3625" y="869"/>
                </a:cubicBezTo>
                <a:cubicBezTo>
                  <a:pt x="3612" y="856"/>
                  <a:pt x="3601" y="841"/>
                  <a:pt x="3586" y="830"/>
                </a:cubicBezTo>
                <a:cubicBezTo>
                  <a:pt x="3530" y="788"/>
                  <a:pt x="3459" y="761"/>
                  <a:pt x="3401" y="722"/>
                </a:cubicBezTo>
                <a:cubicBezTo>
                  <a:pt x="3351" y="688"/>
                  <a:pt x="3290" y="683"/>
                  <a:pt x="3235" y="664"/>
                </a:cubicBezTo>
                <a:cubicBezTo>
                  <a:pt x="3190" y="631"/>
                  <a:pt x="3142" y="609"/>
                  <a:pt x="3088" y="595"/>
                </a:cubicBezTo>
                <a:cubicBezTo>
                  <a:pt x="3061" y="568"/>
                  <a:pt x="3033" y="538"/>
                  <a:pt x="3010" y="508"/>
                </a:cubicBezTo>
                <a:cubicBezTo>
                  <a:pt x="2960" y="443"/>
                  <a:pt x="2937" y="380"/>
                  <a:pt x="2854" y="351"/>
                </a:cubicBezTo>
                <a:cubicBezTo>
                  <a:pt x="2796" y="308"/>
                  <a:pt x="2731" y="304"/>
                  <a:pt x="2668" y="273"/>
                </a:cubicBezTo>
                <a:cubicBezTo>
                  <a:pt x="2605" y="242"/>
                  <a:pt x="2541" y="217"/>
                  <a:pt x="2473" y="205"/>
                </a:cubicBezTo>
                <a:cubicBezTo>
                  <a:pt x="2349" y="162"/>
                  <a:pt x="2221" y="139"/>
                  <a:pt x="2092" y="117"/>
                </a:cubicBezTo>
                <a:cubicBezTo>
                  <a:pt x="2055" y="104"/>
                  <a:pt x="2023" y="88"/>
                  <a:pt x="1985" y="78"/>
                </a:cubicBezTo>
                <a:cubicBezTo>
                  <a:pt x="1897" y="20"/>
                  <a:pt x="2058" y="120"/>
                  <a:pt x="1858" y="39"/>
                </a:cubicBezTo>
                <a:cubicBezTo>
                  <a:pt x="1794" y="13"/>
                  <a:pt x="1766" y="8"/>
                  <a:pt x="1692" y="0"/>
                </a:cubicBezTo>
                <a:cubicBezTo>
                  <a:pt x="1511" y="8"/>
                  <a:pt x="1347" y="22"/>
                  <a:pt x="1165" y="29"/>
                </a:cubicBezTo>
                <a:cubicBezTo>
                  <a:pt x="1108" y="44"/>
                  <a:pt x="1125" y="32"/>
                  <a:pt x="1077" y="1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724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70BCC91-F30C-4022-B78B-4CADB5AA3797}"/>
              </a:ext>
            </a:extLst>
          </p:cNvPr>
          <p:cNvSpPr>
            <a:spLocks/>
          </p:cNvSpPr>
          <p:nvPr/>
        </p:nvSpPr>
        <p:spPr bwMode="auto">
          <a:xfrm>
            <a:off x="4275343" y="2792480"/>
            <a:ext cx="3989387" cy="2952750"/>
          </a:xfrm>
          <a:custGeom>
            <a:avLst/>
            <a:gdLst>
              <a:gd name="T0" fmla="*/ 2147483647 w 2042"/>
              <a:gd name="T1" fmla="*/ 2147483647 h 1865"/>
              <a:gd name="T2" fmla="*/ 2147483647 w 2042"/>
              <a:gd name="T3" fmla="*/ 2147483647 h 1865"/>
              <a:gd name="T4" fmla="*/ 2147483647 w 2042"/>
              <a:gd name="T5" fmla="*/ 2147483647 h 1865"/>
              <a:gd name="T6" fmla="*/ 2147483647 w 2042"/>
              <a:gd name="T7" fmla="*/ 2147483647 h 1865"/>
              <a:gd name="T8" fmla="*/ 2147483647 w 2042"/>
              <a:gd name="T9" fmla="*/ 2147483647 h 1865"/>
              <a:gd name="T10" fmla="*/ 2147483647 w 2042"/>
              <a:gd name="T11" fmla="*/ 2147483647 h 1865"/>
              <a:gd name="T12" fmla="*/ 2147483647 w 2042"/>
              <a:gd name="T13" fmla="*/ 2147483647 h 1865"/>
              <a:gd name="T14" fmla="*/ 2147483647 w 2042"/>
              <a:gd name="T15" fmla="*/ 2147483647 h 1865"/>
              <a:gd name="T16" fmla="*/ 2147483647 w 2042"/>
              <a:gd name="T17" fmla="*/ 2147483647 h 1865"/>
              <a:gd name="T18" fmla="*/ 2147483647 w 2042"/>
              <a:gd name="T19" fmla="*/ 2147483647 h 1865"/>
              <a:gd name="T20" fmla="*/ 2147483647 w 2042"/>
              <a:gd name="T21" fmla="*/ 2147483647 h 1865"/>
              <a:gd name="T22" fmla="*/ 2147483647 w 2042"/>
              <a:gd name="T23" fmla="*/ 2147483647 h 1865"/>
              <a:gd name="T24" fmla="*/ 2147483647 w 2042"/>
              <a:gd name="T25" fmla="*/ 2147483647 h 1865"/>
              <a:gd name="T26" fmla="*/ 2147483647 w 2042"/>
              <a:gd name="T27" fmla="*/ 2147483647 h 1865"/>
              <a:gd name="T28" fmla="*/ 2147483647 w 2042"/>
              <a:gd name="T29" fmla="*/ 2147483647 h 1865"/>
              <a:gd name="T30" fmla="*/ 2147483647 w 2042"/>
              <a:gd name="T31" fmla="*/ 2147483647 h 1865"/>
              <a:gd name="T32" fmla="*/ 2147483647 w 2042"/>
              <a:gd name="T33" fmla="*/ 2147483647 h 1865"/>
              <a:gd name="T34" fmla="*/ 2147483647 w 2042"/>
              <a:gd name="T35" fmla="*/ 2147483647 h 1865"/>
              <a:gd name="T36" fmla="*/ 2147483647 w 2042"/>
              <a:gd name="T37" fmla="*/ 2147483647 h 1865"/>
              <a:gd name="T38" fmla="*/ 2147483647 w 2042"/>
              <a:gd name="T39" fmla="*/ 2147483647 h 1865"/>
              <a:gd name="T40" fmla="*/ 2147483647 w 2042"/>
              <a:gd name="T41" fmla="*/ 2147483647 h 1865"/>
              <a:gd name="T42" fmla="*/ 2147483647 w 2042"/>
              <a:gd name="T43" fmla="*/ 2147483647 h 1865"/>
              <a:gd name="T44" fmla="*/ 2147483647 w 2042"/>
              <a:gd name="T45" fmla="*/ 2147483647 h 1865"/>
              <a:gd name="T46" fmla="*/ 2147483647 w 2042"/>
              <a:gd name="T47" fmla="*/ 2147483647 h 1865"/>
              <a:gd name="T48" fmla="*/ 2147483647 w 2042"/>
              <a:gd name="T49" fmla="*/ 2147483647 h 1865"/>
              <a:gd name="T50" fmla="*/ 2147483647 w 2042"/>
              <a:gd name="T51" fmla="*/ 2147483647 h 1865"/>
              <a:gd name="T52" fmla="*/ 2147483647 w 2042"/>
              <a:gd name="T53" fmla="*/ 2147483647 h 1865"/>
              <a:gd name="T54" fmla="*/ 2147483647 w 2042"/>
              <a:gd name="T55" fmla="*/ 2147483647 h 1865"/>
              <a:gd name="T56" fmla="*/ 2147483647 w 2042"/>
              <a:gd name="T57" fmla="*/ 2147483647 h 1865"/>
              <a:gd name="T58" fmla="*/ 2147483647 w 2042"/>
              <a:gd name="T59" fmla="*/ 2147483647 h 1865"/>
              <a:gd name="T60" fmla="*/ 2147483647 w 2042"/>
              <a:gd name="T61" fmla="*/ 2147483647 h 1865"/>
              <a:gd name="T62" fmla="*/ 2147483647 w 2042"/>
              <a:gd name="T63" fmla="*/ 2147483647 h 1865"/>
              <a:gd name="T64" fmla="*/ 2147483647 w 2042"/>
              <a:gd name="T65" fmla="*/ 2147483647 h 1865"/>
              <a:gd name="T66" fmla="*/ 2147483647 w 2042"/>
              <a:gd name="T67" fmla="*/ 2147483647 h 1865"/>
              <a:gd name="T68" fmla="*/ 2147483647 w 2042"/>
              <a:gd name="T69" fmla="*/ 2147483647 h 1865"/>
              <a:gd name="T70" fmla="*/ 2147483647 w 2042"/>
              <a:gd name="T71" fmla="*/ 2147483647 h 1865"/>
              <a:gd name="T72" fmla="*/ 2147483647 w 2042"/>
              <a:gd name="T73" fmla="*/ 2147483647 h 1865"/>
              <a:gd name="T74" fmla="*/ 2147483647 w 2042"/>
              <a:gd name="T75" fmla="*/ 2147483647 h 1865"/>
              <a:gd name="T76" fmla="*/ 2147483647 w 2042"/>
              <a:gd name="T77" fmla="*/ 2147483647 h 1865"/>
              <a:gd name="T78" fmla="*/ 2147483647 w 2042"/>
              <a:gd name="T79" fmla="*/ 2147483647 h 1865"/>
              <a:gd name="T80" fmla="*/ 2147483647 w 2042"/>
              <a:gd name="T81" fmla="*/ 2147483647 h 1865"/>
              <a:gd name="T82" fmla="*/ 2147483647 w 2042"/>
              <a:gd name="T83" fmla="*/ 2147483647 h 1865"/>
              <a:gd name="T84" fmla="*/ 2147483647 w 2042"/>
              <a:gd name="T85" fmla="*/ 2147483647 h 1865"/>
              <a:gd name="T86" fmla="*/ 2147483647 w 2042"/>
              <a:gd name="T87" fmla="*/ 2147483647 h 1865"/>
              <a:gd name="T88" fmla="*/ 2147483647 w 2042"/>
              <a:gd name="T89" fmla="*/ 2147483647 h 1865"/>
              <a:gd name="T90" fmla="*/ 2147483647 w 2042"/>
              <a:gd name="T91" fmla="*/ 2147483647 h 1865"/>
              <a:gd name="T92" fmla="*/ 2147483647 w 2042"/>
              <a:gd name="T93" fmla="*/ 0 h 1865"/>
              <a:gd name="T94" fmla="*/ 2147483647 w 2042"/>
              <a:gd name="T95" fmla="*/ 2147483647 h 1865"/>
              <a:gd name="T96" fmla="*/ 2147483647 w 2042"/>
              <a:gd name="T97" fmla="*/ 2147483647 h 1865"/>
              <a:gd name="T98" fmla="*/ 2147483647 w 2042"/>
              <a:gd name="T99" fmla="*/ 2147483647 h 186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2042" h="1865">
                <a:moveTo>
                  <a:pt x="895" y="29"/>
                </a:moveTo>
                <a:cubicBezTo>
                  <a:pt x="828" y="63"/>
                  <a:pt x="744" y="70"/>
                  <a:pt x="670" y="78"/>
                </a:cubicBezTo>
                <a:cubicBezTo>
                  <a:pt x="579" y="101"/>
                  <a:pt x="495" y="146"/>
                  <a:pt x="407" y="176"/>
                </a:cubicBezTo>
                <a:cubicBezTo>
                  <a:pt x="368" y="214"/>
                  <a:pt x="341" y="257"/>
                  <a:pt x="290" y="273"/>
                </a:cubicBezTo>
                <a:cubicBezTo>
                  <a:pt x="229" y="364"/>
                  <a:pt x="311" y="255"/>
                  <a:pt x="241" y="312"/>
                </a:cubicBezTo>
                <a:cubicBezTo>
                  <a:pt x="228" y="322"/>
                  <a:pt x="222" y="339"/>
                  <a:pt x="211" y="351"/>
                </a:cubicBezTo>
                <a:cubicBezTo>
                  <a:pt x="193" y="372"/>
                  <a:pt x="172" y="390"/>
                  <a:pt x="153" y="410"/>
                </a:cubicBezTo>
                <a:cubicBezTo>
                  <a:pt x="143" y="420"/>
                  <a:pt x="134" y="429"/>
                  <a:pt x="124" y="439"/>
                </a:cubicBezTo>
                <a:cubicBezTo>
                  <a:pt x="114" y="449"/>
                  <a:pt x="94" y="469"/>
                  <a:pt x="94" y="469"/>
                </a:cubicBezTo>
                <a:cubicBezTo>
                  <a:pt x="82" y="508"/>
                  <a:pt x="65" y="527"/>
                  <a:pt x="36" y="556"/>
                </a:cubicBezTo>
                <a:cubicBezTo>
                  <a:pt x="29" y="577"/>
                  <a:pt x="7" y="593"/>
                  <a:pt x="6" y="615"/>
                </a:cubicBezTo>
                <a:cubicBezTo>
                  <a:pt x="0" y="785"/>
                  <a:pt x="21" y="953"/>
                  <a:pt x="75" y="1113"/>
                </a:cubicBezTo>
                <a:cubicBezTo>
                  <a:pt x="79" y="1124"/>
                  <a:pt x="95" y="1124"/>
                  <a:pt x="104" y="1132"/>
                </a:cubicBezTo>
                <a:cubicBezTo>
                  <a:pt x="151" y="1172"/>
                  <a:pt x="180" y="1202"/>
                  <a:pt x="241" y="1220"/>
                </a:cubicBezTo>
                <a:cubicBezTo>
                  <a:pt x="251" y="1230"/>
                  <a:pt x="258" y="1243"/>
                  <a:pt x="270" y="1250"/>
                </a:cubicBezTo>
                <a:cubicBezTo>
                  <a:pt x="288" y="1260"/>
                  <a:pt x="329" y="1269"/>
                  <a:pt x="329" y="1269"/>
                </a:cubicBezTo>
                <a:cubicBezTo>
                  <a:pt x="350" y="1283"/>
                  <a:pt x="372" y="1296"/>
                  <a:pt x="387" y="1318"/>
                </a:cubicBezTo>
                <a:cubicBezTo>
                  <a:pt x="421" y="1369"/>
                  <a:pt x="363" y="1328"/>
                  <a:pt x="426" y="1377"/>
                </a:cubicBezTo>
                <a:cubicBezTo>
                  <a:pt x="470" y="1411"/>
                  <a:pt x="520" y="1437"/>
                  <a:pt x="573" y="1455"/>
                </a:cubicBezTo>
                <a:cubicBezTo>
                  <a:pt x="583" y="1465"/>
                  <a:pt x="590" y="1477"/>
                  <a:pt x="602" y="1484"/>
                </a:cubicBezTo>
                <a:cubicBezTo>
                  <a:pt x="614" y="1491"/>
                  <a:pt x="632" y="1485"/>
                  <a:pt x="641" y="1494"/>
                </a:cubicBezTo>
                <a:cubicBezTo>
                  <a:pt x="650" y="1503"/>
                  <a:pt x="646" y="1521"/>
                  <a:pt x="651" y="1533"/>
                </a:cubicBezTo>
                <a:cubicBezTo>
                  <a:pt x="662" y="1560"/>
                  <a:pt x="677" y="1585"/>
                  <a:pt x="690" y="1611"/>
                </a:cubicBezTo>
                <a:cubicBezTo>
                  <a:pt x="709" y="1648"/>
                  <a:pt x="708" y="1707"/>
                  <a:pt x="739" y="1738"/>
                </a:cubicBezTo>
                <a:cubicBezTo>
                  <a:pt x="746" y="1745"/>
                  <a:pt x="759" y="1744"/>
                  <a:pt x="768" y="1748"/>
                </a:cubicBezTo>
                <a:cubicBezTo>
                  <a:pt x="838" y="1780"/>
                  <a:pt x="855" y="1785"/>
                  <a:pt x="924" y="1806"/>
                </a:cubicBezTo>
                <a:cubicBezTo>
                  <a:pt x="987" y="1825"/>
                  <a:pt x="1045" y="1852"/>
                  <a:pt x="1110" y="1865"/>
                </a:cubicBezTo>
                <a:cubicBezTo>
                  <a:pt x="1155" y="1856"/>
                  <a:pt x="1206" y="1858"/>
                  <a:pt x="1246" y="1835"/>
                </a:cubicBezTo>
                <a:cubicBezTo>
                  <a:pt x="1332" y="1785"/>
                  <a:pt x="1415" y="1711"/>
                  <a:pt x="1510" y="1679"/>
                </a:cubicBezTo>
                <a:cubicBezTo>
                  <a:pt x="1550" y="1665"/>
                  <a:pt x="1576" y="1634"/>
                  <a:pt x="1617" y="1621"/>
                </a:cubicBezTo>
                <a:cubicBezTo>
                  <a:pt x="1648" y="1574"/>
                  <a:pt x="1676" y="1586"/>
                  <a:pt x="1725" y="1552"/>
                </a:cubicBezTo>
                <a:cubicBezTo>
                  <a:pt x="1771" y="1520"/>
                  <a:pt x="1786" y="1467"/>
                  <a:pt x="1832" y="1435"/>
                </a:cubicBezTo>
                <a:cubicBezTo>
                  <a:pt x="1839" y="1413"/>
                  <a:pt x="1848" y="1385"/>
                  <a:pt x="1861" y="1367"/>
                </a:cubicBezTo>
                <a:cubicBezTo>
                  <a:pt x="1894" y="1321"/>
                  <a:pt x="1888" y="1357"/>
                  <a:pt x="1910" y="1308"/>
                </a:cubicBezTo>
                <a:cubicBezTo>
                  <a:pt x="1929" y="1264"/>
                  <a:pt x="1932" y="1230"/>
                  <a:pt x="1959" y="1191"/>
                </a:cubicBezTo>
                <a:cubicBezTo>
                  <a:pt x="1971" y="1143"/>
                  <a:pt x="1994" y="1102"/>
                  <a:pt x="2008" y="1054"/>
                </a:cubicBezTo>
                <a:cubicBezTo>
                  <a:pt x="2017" y="1025"/>
                  <a:pt x="2037" y="967"/>
                  <a:pt x="2037" y="967"/>
                </a:cubicBezTo>
                <a:cubicBezTo>
                  <a:pt x="2031" y="791"/>
                  <a:pt x="2042" y="613"/>
                  <a:pt x="2018" y="439"/>
                </a:cubicBezTo>
                <a:cubicBezTo>
                  <a:pt x="2015" y="416"/>
                  <a:pt x="1978" y="413"/>
                  <a:pt x="1959" y="400"/>
                </a:cubicBezTo>
                <a:cubicBezTo>
                  <a:pt x="1873" y="340"/>
                  <a:pt x="1777" y="295"/>
                  <a:pt x="1676" y="264"/>
                </a:cubicBezTo>
                <a:cubicBezTo>
                  <a:pt x="1618" y="224"/>
                  <a:pt x="1680" y="261"/>
                  <a:pt x="1598" y="234"/>
                </a:cubicBezTo>
                <a:cubicBezTo>
                  <a:pt x="1574" y="226"/>
                  <a:pt x="1553" y="213"/>
                  <a:pt x="1529" y="205"/>
                </a:cubicBezTo>
                <a:cubicBezTo>
                  <a:pt x="1494" y="179"/>
                  <a:pt x="1463" y="160"/>
                  <a:pt x="1422" y="146"/>
                </a:cubicBezTo>
                <a:cubicBezTo>
                  <a:pt x="1397" y="107"/>
                  <a:pt x="1356" y="95"/>
                  <a:pt x="1315" y="68"/>
                </a:cubicBezTo>
                <a:cubicBezTo>
                  <a:pt x="1295" y="55"/>
                  <a:pt x="1278" y="36"/>
                  <a:pt x="1256" y="29"/>
                </a:cubicBezTo>
                <a:cubicBezTo>
                  <a:pt x="1236" y="23"/>
                  <a:pt x="1217" y="16"/>
                  <a:pt x="1197" y="10"/>
                </a:cubicBezTo>
                <a:cubicBezTo>
                  <a:pt x="1187" y="7"/>
                  <a:pt x="1168" y="0"/>
                  <a:pt x="1168" y="0"/>
                </a:cubicBezTo>
                <a:cubicBezTo>
                  <a:pt x="1126" y="3"/>
                  <a:pt x="1083" y="3"/>
                  <a:pt x="1041" y="10"/>
                </a:cubicBezTo>
                <a:cubicBezTo>
                  <a:pt x="992" y="18"/>
                  <a:pt x="938" y="58"/>
                  <a:pt x="885" y="49"/>
                </a:cubicBezTo>
                <a:cubicBezTo>
                  <a:pt x="878" y="48"/>
                  <a:pt x="892" y="36"/>
                  <a:pt x="895" y="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9" name="Text Box 8">
            <a:extLst>
              <a:ext uri="{FF2B5EF4-FFF2-40B4-BE49-F238E27FC236}">
                <a16:creationId xmlns:a16="http://schemas.microsoft.com/office/drawing/2014/main" id="{085C2F19-5AD3-4D26-AABB-DC88771E5E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323" y="1182206"/>
            <a:ext cx="131869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latin typeface="+mn-lt"/>
                <a:ea typeface="微软雅黑 Light" panose="020B0502040204020203" pitchFamily="34" charset="-122"/>
              </a:rPr>
              <a:t>图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G(V, E)</a:t>
            </a:r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8BE63C7B-4C97-4B16-A98C-D86A9577EE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3043" y="2360680"/>
            <a:ext cx="19527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latin typeface="+mn-lt"/>
                <a:ea typeface="微软雅黑 Light" panose="020B0502040204020203" pitchFamily="34" charset="-122"/>
              </a:rPr>
              <a:t>子图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G</a:t>
            </a:r>
            <a:r>
              <a:rPr lang="en-US" altLang="zh-CN" sz="2400" baseline="-25000" dirty="0">
                <a:latin typeface="+mn-lt"/>
                <a:ea typeface="微软雅黑 Light" panose="020B0502040204020203" pitchFamily="34" charset="-122"/>
              </a:rPr>
              <a:t>1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(V</a:t>
            </a:r>
            <a:r>
              <a:rPr lang="en-US" altLang="zh-CN" sz="2000" baseline="-25000" dirty="0">
                <a:latin typeface="+mn-lt"/>
                <a:ea typeface="微软雅黑 Light" panose="020B0502040204020203" pitchFamily="34" charset="-122"/>
              </a:rPr>
              <a:t>1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, E</a:t>
            </a:r>
            <a:r>
              <a:rPr lang="en-US" altLang="zh-CN" sz="2000" baseline="-25000" dirty="0">
                <a:latin typeface="+mn-lt"/>
                <a:ea typeface="微软雅黑 Light" panose="020B0502040204020203" pitchFamily="34" charset="-122"/>
              </a:rPr>
              <a:t>1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)</a:t>
            </a:r>
          </a:p>
        </p:txBody>
      </p:sp>
      <p:sp>
        <p:nvSpPr>
          <p:cNvPr id="11" name="Oval 11">
            <a:extLst>
              <a:ext uri="{FF2B5EF4-FFF2-40B4-BE49-F238E27FC236}">
                <a16:creationId xmlns:a16="http://schemas.microsoft.com/office/drawing/2014/main" id="{E1906F4E-1E34-4A7C-A02D-2F010E656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1605" y="3800543"/>
            <a:ext cx="71438" cy="73025"/>
          </a:xfrm>
          <a:prstGeom prst="ellipse">
            <a:avLst/>
          </a:prstGeom>
          <a:solidFill>
            <a:srgbClr val="F72401"/>
          </a:solidFill>
          <a:ln w="9525">
            <a:solidFill>
              <a:srgbClr val="F7240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2" name="Oval 12">
            <a:extLst>
              <a:ext uri="{FF2B5EF4-FFF2-40B4-BE49-F238E27FC236}">
                <a16:creationId xmlns:a16="http://schemas.microsoft.com/office/drawing/2014/main" id="{851FDD4E-1318-4F23-99A4-C53497D69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605" y="5241993"/>
            <a:ext cx="71438" cy="73025"/>
          </a:xfrm>
          <a:prstGeom prst="ellipse">
            <a:avLst/>
          </a:prstGeom>
          <a:solidFill>
            <a:srgbClr val="F72401"/>
          </a:solidFill>
          <a:ln w="9525">
            <a:solidFill>
              <a:srgbClr val="F7240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3" name="Text Box 13">
            <a:extLst>
              <a:ext uri="{FF2B5EF4-FFF2-40B4-BE49-F238E27FC236}">
                <a16:creationId xmlns:a16="http://schemas.microsoft.com/office/drawing/2014/main" id="{6A9CAD0C-88DF-42FB-BCED-AFE64978E3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5705" y="3441768"/>
            <a:ext cx="29527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  <a:ea typeface="微软雅黑 Light" panose="020B0502040204020203" pitchFamily="34" charset="-122"/>
              </a:rPr>
              <a:t>a</a:t>
            </a:r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9CAA7B64-13DD-4D90-9E96-669E69B9C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3630" y="5026093"/>
            <a:ext cx="3064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+mn-lt"/>
                <a:ea typeface="微软雅黑 Light" panose="020B0502040204020203" pitchFamily="34" charset="-122"/>
              </a:rPr>
              <a:t>b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E12968D1-CFC3-4F35-9B10-89BB9E8A40BA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1605" y="3873568"/>
            <a:ext cx="287338" cy="14049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6" name="Line 16">
            <a:extLst>
              <a:ext uri="{FF2B5EF4-FFF2-40B4-BE49-F238E27FC236}">
                <a16:creationId xmlns:a16="http://schemas.microsoft.com/office/drawing/2014/main" id="{FA8F69BD-D6DA-45AC-9BBA-D0D7DC092FB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43768" y="5313430"/>
            <a:ext cx="1439862" cy="3603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7" name="Text Box 19">
            <a:extLst>
              <a:ext uri="{FF2B5EF4-FFF2-40B4-BE49-F238E27FC236}">
                <a16:creationId xmlns:a16="http://schemas.microsoft.com/office/drawing/2014/main" id="{7674B42A-B35A-4CC2-BFF4-F4F4A86157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9746" y="1610965"/>
            <a:ext cx="261642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|V|=100, |E|=1000</a:t>
            </a:r>
          </a:p>
        </p:txBody>
      </p:sp>
      <p:sp>
        <p:nvSpPr>
          <p:cNvPr id="18" name="Text Box 20">
            <a:extLst>
              <a:ext uri="{FF2B5EF4-FFF2-40B4-BE49-F238E27FC236}">
                <a16:creationId xmlns:a16="http://schemas.microsoft.com/office/drawing/2014/main" id="{34C184E0-024A-4AA1-A548-BC7EAFFABD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5128" y="5743643"/>
            <a:ext cx="251383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|V</a:t>
            </a:r>
            <a:r>
              <a:rPr lang="en-US" altLang="zh-CN" sz="2400" baseline="-25000" dirty="0">
                <a:latin typeface="+mn-lt"/>
                <a:ea typeface="微软雅黑 Light" panose="020B0502040204020203" pitchFamily="34" charset="-122"/>
              </a:rPr>
              <a:t>1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|=40, |E</a:t>
            </a:r>
            <a:r>
              <a:rPr lang="en-US" altLang="zh-CN" sz="2400" baseline="-25000" dirty="0">
                <a:latin typeface="+mn-lt"/>
                <a:ea typeface="微软雅黑 Light" panose="020B0502040204020203" pitchFamily="34" charset="-122"/>
              </a:rPr>
              <a:t>1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|=400</a:t>
            </a:r>
          </a:p>
        </p:txBody>
      </p:sp>
      <p:sp>
        <p:nvSpPr>
          <p:cNvPr id="19" name="任意多边形 1">
            <a:extLst>
              <a:ext uri="{FF2B5EF4-FFF2-40B4-BE49-F238E27FC236}">
                <a16:creationId xmlns:a16="http://schemas.microsoft.com/office/drawing/2014/main" id="{5FB70C99-6AF7-487D-88F2-5A37B4F6AE97}"/>
              </a:ext>
            </a:extLst>
          </p:cNvPr>
          <p:cNvSpPr>
            <a:spLocks/>
          </p:cNvSpPr>
          <p:nvPr/>
        </p:nvSpPr>
        <p:spPr bwMode="auto">
          <a:xfrm>
            <a:off x="4954793" y="3510030"/>
            <a:ext cx="2243137" cy="1733550"/>
          </a:xfrm>
          <a:custGeom>
            <a:avLst/>
            <a:gdLst>
              <a:gd name="T0" fmla="*/ 48157 w 2242687"/>
              <a:gd name="T1" fmla="*/ 298902 h 1732547"/>
              <a:gd name="T2" fmla="*/ 221513 w 2242687"/>
              <a:gd name="T3" fmla="*/ 202481 h 1732547"/>
              <a:gd name="T4" fmla="*/ 308195 w 2242687"/>
              <a:gd name="T5" fmla="*/ 163914 h 1732547"/>
              <a:gd name="T6" fmla="*/ 462292 w 2242687"/>
              <a:gd name="T7" fmla="*/ 134987 h 1732547"/>
              <a:gd name="T8" fmla="*/ 587495 w 2242687"/>
              <a:gd name="T9" fmla="*/ 86777 h 1732547"/>
              <a:gd name="T10" fmla="*/ 674174 w 2242687"/>
              <a:gd name="T11" fmla="*/ 48210 h 1732547"/>
              <a:gd name="T12" fmla="*/ 809008 w 2242687"/>
              <a:gd name="T13" fmla="*/ 0 h 1732547"/>
              <a:gd name="T14" fmla="*/ 972737 w 2242687"/>
              <a:gd name="T15" fmla="*/ 57850 h 1732547"/>
              <a:gd name="T16" fmla="*/ 1001631 w 2242687"/>
              <a:gd name="T17" fmla="*/ 115704 h 1732547"/>
              <a:gd name="T18" fmla="*/ 1049787 w 2242687"/>
              <a:gd name="T19" fmla="*/ 202481 h 1732547"/>
              <a:gd name="T20" fmla="*/ 1117203 w 2242687"/>
              <a:gd name="T21" fmla="*/ 289259 h 1732547"/>
              <a:gd name="T22" fmla="*/ 1174990 w 2242687"/>
              <a:gd name="T23" fmla="*/ 376037 h 1732547"/>
              <a:gd name="T24" fmla="*/ 1252037 w 2242687"/>
              <a:gd name="T25" fmla="*/ 549594 h 1732547"/>
              <a:gd name="T26" fmla="*/ 1271300 w 2242687"/>
              <a:gd name="T27" fmla="*/ 617088 h 1732547"/>
              <a:gd name="T28" fmla="*/ 1454291 w 2242687"/>
              <a:gd name="T29" fmla="*/ 665297 h 1732547"/>
              <a:gd name="T30" fmla="*/ 1579494 w 2242687"/>
              <a:gd name="T31" fmla="*/ 588161 h 1732547"/>
              <a:gd name="T32" fmla="*/ 1646910 w 2242687"/>
              <a:gd name="T33" fmla="*/ 511025 h 1732547"/>
              <a:gd name="T34" fmla="*/ 1723960 w 2242687"/>
              <a:gd name="T35" fmla="*/ 414606 h 1732547"/>
              <a:gd name="T36" fmla="*/ 1781745 w 2242687"/>
              <a:gd name="T37" fmla="*/ 327828 h 1732547"/>
              <a:gd name="T38" fmla="*/ 1839532 w 2242687"/>
              <a:gd name="T39" fmla="*/ 250692 h 1732547"/>
              <a:gd name="T40" fmla="*/ 1887689 w 2242687"/>
              <a:gd name="T41" fmla="*/ 173554 h 1732547"/>
              <a:gd name="T42" fmla="*/ 1945473 w 2242687"/>
              <a:gd name="T43" fmla="*/ 86777 h 1732547"/>
              <a:gd name="T44" fmla="*/ 2032155 w 2242687"/>
              <a:gd name="T45" fmla="*/ 28926 h 1732547"/>
              <a:gd name="T46" fmla="*/ 2244037 w 2242687"/>
              <a:gd name="T47" fmla="*/ 115704 h 1732547"/>
              <a:gd name="T48" fmla="*/ 2224774 w 2242687"/>
              <a:gd name="T49" fmla="*/ 308543 h 1732547"/>
              <a:gd name="T50" fmla="*/ 2176620 w 2242687"/>
              <a:gd name="T51" fmla="*/ 462815 h 1732547"/>
              <a:gd name="T52" fmla="*/ 2128464 w 2242687"/>
              <a:gd name="T53" fmla="*/ 559235 h 1732547"/>
              <a:gd name="T54" fmla="*/ 2080308 w 2242687"/>
              <a:gd name="T55" fmla="*/ 617088 h 1732547"/>
              <a:gd name="T56" fmla="*/ 2041785 w 2242687"/>
              <a:gd name="T57" fmla="*/ 732791 h 1732547"/>
              <a:gd name="T58" fmla="*/ 2032155 w 2242687"/>
              <a:gd name="T59" fmla="*/ 896705 h 1732547"/>
              <a:gd name="T60" fmla="*/ 2080308 w 2242687"/>
              <a:gd name="T61" fmla="*/ 935273 h 1732547"/>
              <a:gd name="T62" fmla="*/ 2195881 w 2242687"/>
              <a:gd name="T63" fmla="*/ 1060619 h 1732547"/>
              <a:gd name="T64" fmla="*/ 2224774 w 2242687"/>
              <a:gd name="T65" fmla="*/ 1118470 h 1732547"/>
              <a:gd name="T66" fmla="*/ 2186250 w 2242687"/>
              <a:gd name="T67" fmla="*/ 1369162 h 1732547"/>
              <a:gd name="T68" fmla="*/ 2166989 w 2242687"/>
              <a:gd name="T69" fmla="*/ 1427015 h 1732547"/>
              <a:gd name="T70" fmla="*/ 2138096 w 2242687"/>
              <a:gd name="T71" fmla="*/ 1562002 h 1732547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242687" h="1732547">
                <a:moveTo>
                  <a:pt x="0" y="317633"/>
                </a:moveTo>
                <a:cubicBezTo>
                  <a:pt x="16042" y="311216"/>
                  <a:pt x="32959" y="306657"/>
                  <a:pt x="48127" y="298383"/>
                </a:cubicBezTo>
                <a:cubicBezTo>
                  <a:pt x="152147" y="241645"/>
                  <a:pt x="67341" y="272727"/>
                  <a:pt x="134754" y="250257"/>
                </a:cubicBezTo>
                <a:cubicBezTo>
                  <a:pt x="200947" y="206127"/>
                  <a:pt x="170556" y="219071"/>
                  <a:pt x="221381" y="202130"/>
                </a:cubicBezTo>
                <a:cubicBezTo>
                  <a:pt x="231006" y="195713"/>
                  <a:pt x="239686" y="187578"/>
                  <a:pt x="250257" y="182880"/>
                </a:cubicBezTo>
                <a:cubicBezTo>
                  <a:pt x="268800" y="174639"/>
                  <a:pt x="288758" y="170046"/>
                  <a:pt x="308009" y="163629"/>
                </a:cubicBezTo>
                <a:cubicBezTo>
                  <a:pt x="329572" y="156441"/>
                  <a:pt x="352938" y="147832"/>
                  <a:pt x="375385" y="144379"/>
                </a:cubicBezTo>
                <a:cubicBezTo>
                  <a:pt x="404101" y="139961"/>
                  <a:pt x="433137" y="137962"/>
                  <a:pt x="462013" y="134753"/>
                </a:cubicBezTo>
                <a:lnTo>
                  <a:pt x="548640" y="105878"/>
                </a:lnTo>
                <a:cubicBezTo>
                  <a:pt x="562252" y="101341"/>
                  <a:pt x="573953" y="92279"/>
                  <a:pt x="587141" y="86627"/>
                </a:cubicBezTo>
                <a:cubicBezTo>
                  <a:pt x="596467" y="82630"/>
                  <a:pt x="606392" y="80210"/>
                  <a:pt x="616017" y="77002"/>
                </a:cubicBezTo>
                <a:cubicBezTo>
                  <a:pt x="671512" y="40005"/>
                  <a:pt x="617976" y="72037"/>
                  <a:pt x="673769" y="48126"/>
                </a:cubicBezTo>
                <a:cubicBezTo>
                  <a:pt x="686957" y="42474"/>
                  <a:pt x="698948" y="34204"/>
                  <a:pt x="712270" y="28875"/>
                </a:cubicBezTo>
                <a:cubicBezTo>
                  <a:pt x="751324" y="13253"/>
                  <a:pt x="770706" y="9454"/>
                  <a:pt x="808522" y="0"/>
                </a:cubicBezTo>
                <a:cubicBezTo>
                  <a:pt x="825302" y="2097"/>
                  <a:pt x="888554" y="4892"/>
                  <a:pt x="914400" y="19250"/>
                </a:cubicBezTo>
                <a:cubicBezTo>
                  <a:pt x="934625" y="30486"/>
                  <a:pt x="972152" y="57751"/>
                  <a:pt x="972152" y="57751"/>
                </a:cubicBezTo>
                <a:cubicBezTo>
                  <a:pt x="978569" y="67376"/>
                  <a:pt x="986229" y="76280"/>
                  <a:pt x="991402" y="86627"/>
                </a:cubicBezTo>
                <a:cubicBezTo>
                  <a:pt x="995939" y="95702"/>
                  <a:pt x="996101" y="106634"/>
                  <a:pt x="1001028" y="115503"/>
                </a:cubicBezTo>
                <a:cubicBezTo>
                  <a:pt x="1012264" y="135727"/>
                  <a:pt x="1039529" y="173254"/>
                  <a:pt x="1039529" y="173254"/>
                </a:cubicBezTo>
                <a:cubicBezTo>
                  <a:pt x="1042737" y="182879"/>
                  <a:pt x="1044617" y="193055"/>
                  <a:pt x="1049154" y="202130"/>
                </a:cubicBezTo>
                <a:cubicBezTo>
                  <a:pt x="1067077" y="237977"/>
                  <a:pt x="1070671" y="227951"/>
                  <a:pt x="1097280" y="259882"/>
                </a:cubicBezTo>
                <a:cubicBezTo>
                  <a:pt x="1104686" y="268769"/>
                  <a:pt x="1110114" y="279133"/>
                  <a:pt x="1116531" y="288758"/>
                </a:cubicBezTo>
                <a:cubicBezTo>
                  <a:pt x="1119739" y="301592"/>
                  <a:pt x="1118818" y="316252"/>
                  <a:pt x="1126156" y="327259"/>
                </a:cubicBezTo>
                <a:cubicBezTo>
                  <a:pt x="1181771" y="410680"/>
                  <a:pt x="1131502" y="279129"/>
                  <a:pt x="1174282" y="375385"/>
                </a:cubicBezTo>
                <a:cubicBezTo>
                  <a:pt x="1211969" y="460181"/>
                  <a:pt x="1169705" y="409310"/>
                  <a:pt x="1222409" y="462012"/>
                </a:cubicBezTo>
                <a:lnTo>
                  <a:pt x="1251284" y="548640"/>
                </a:lnTo>
                <a:cubicBezTo>
                  <a:pt x="1254492" y="558265"/>
                  <a:pt x="1258449" y="567672"/>
                  <a:pt x="1260910" y="577515"/>
                </a:cubicBezTo>
                <a:cubicBezTo>
                  <a:pt x="1264118" y="590349"/>
                  <a:pt x="1266901" y="603297"/>
                  <a:pt x="1270535" y="616017"/>
                </a:cubicBezTo>
                <a:cubicBezTo>
                  <a:pt x="1298154" y="712688"/>
                  <a:pt x="1259691" y="563016"/>
                  <a:pt x="1289785" y="683393"/>
                </a:cubicBezTo>
                <a:cubicBezTo>
                  <a:pt x="1344328" y="676976"/>
                  <a:pt x="1399047" y="671910"/>
                  <a:pt x="1453415" y="664143"/>
                </a:cubicBezTo>
                <a:cubicBezTo>
                  <a:pt x="1466511" y="662272"/>
                  <a:pt x="1481079" y="662104"/>
                  <a:pt x="1491916" y="654518"/>
                </a:cubicBezTo>
                <a:cubicBezTo>
                  <a:pt x="1609964" y="571885"/>
                  <a:pt x="1504044" y="611974"/>
                  <a:pt x="1578543" y="587141"/>
                </a:cubicBezTo>
                <a:cubicBezTo>
                  <a:pt x="1584960" y="577516"/>
                  <a:pt x="1589614" y="566445"/>
                  <a:pt x="1597794" y="558265"/>
                </a:cubicBezTo>
                <a:cubicBezTo>
                  <a:pt x="1661961" y="494098"/>
                  <a:pt x="1594588" y="587137"/>
                  <a:pt x="1645920" y="510139"/>
                </a:cubicBezTo>
                <a:cubicBezTo>
                  <a:pt x="1671587" y="433136"/>
                  <a:pt x="1633086" y="522973"/>
                  <a:pt x="1684421" y="471638"/>
                </a:cubicBezTo>
                <a:cubicBezTo>
                  <a:pt x="1700781" y="455278"/>
                  <a:pt x="1710088" y="433137"/>
                  <a:pt x="1722922" y="413886"/>
                </a:cubicBezTo>
                <a:lnTo>
                  <a:pt x="1761423" y="356134"/>
                </a:lnTo>
                <a:cubicBezTo>
                  <a:pt x="1767840" y="346509"/>
                  <a:pt x="1774722" y="337178"/>
                  <a:pt x="1780674" y="327259"/>
                </a:cubicBezTo>
                <a:cubicBezTo>
                  <a:pt x="1790299" y="311217"/>
                  <a:pt x="1798325" y="294099"/>
                  <a:pt x="1809550" y="279132"/>
                </a:cubicBezTo>
                <a:cubicBezTo>
                  <a:pt x="1817717" y="268243"/>
                  <a:pt x="1828800" y="259882"/>
                  <a:pt x="1838425" y="250257"/>
                </a:cubicBezTo>
                <a:cubicBezTo>
                  <a:pt x="1862621" y="177674"/>
                  <a:pt x="1827168" y="264330"/>
                  <a:pt x="1876927" y="202130"/>
                </a:cubicBezTo>
                <a:cubicBezTo>
                  <a:pt x="1883265" y="194207"/>
                  <a:pt x="1881625" y="182123"/>
                  <a:pt x="1886552" y="173254"/>
                </a:cubicBezTo>
                <a:cubicBezTo>
                  <a:pt x="1897788" y="153029"/>
                  <a:pt x="1912219" y="134753"/>
                  <a:pt x="1925053" y="115503"/>
                </a:cubicBezTo>
                <a:cubicBezTo>
                  <a:pt x="1931470" y="105878"/>
                  <a:pt x="1934678" y="93044"/>
                  <a:pt x="1944303" y="86627"/>
                </a:cubicBezTo>
                <a:cubicBezTo>
                  <a:pt x="1953928" y="80210"/>
                  <a:pt x="1964292" y="74783"/>
                  <a:pt x="1973179" y="67377"/>
                </a:cubicBezTo>
                <a:cubicBezTo>
                  <a:pt x="2021248" y="27320"/>
                  <a:pt x="1980183" y="45792"/>
                  <a:pt x="2030931" y="28875"/>
                </a:cubicBezTo>
                <a:cubicBezTo>
                  <a:pt x="2261877" y="40423"/>
                  <a:pt x="2205208" y="-24781"/>
                  <a:pt x="2233061" y="86627"/>
                </a:cubicBezTo>
                <a:cubicBezTo>
                  <a:pt x="2235522" y="96470"/>
                  <a:pt x="2239478" y="105878"/>
                  <a:pt x="2242687" y="115503"/>
                </a:cubicBezTo>
                <a:cubicBezTo>
                  <a:pt x="2239478" y="170046"/>
                  <a:pt x="2238498" y="224766"/>
                  <a:pt x="2233061" y="279132"/>
                </a:cubicBezTo>
                <a:cubicBezTo>
                  <a:pt x="2232051" y="289228"/>
                  <a:pt x="2226223" y="298252"/>
                  <a:pt x="2223436" y="308008"/>
                </a:cubicBezTo>
                <a:cubicBezTo>
                  <a:pt x="2194345" y="409831"/>
                  <a:pt x="2240306" y="267024"/>
                  <a:pt x="2194560" y="404261"/>
                </a:cubicBezTo>
                <a:lnTo>
                  <a:pt x="2175310" y="462012"/>
                </a:lnTo>
                <a:cubicBezTo>
                  <a:pt x="2171652" y="472987"/>
                  <a:pt x="2156059" y="474846"/>
                  <a:pt x="2146434" y="481263"/>
                </a:cubicBezTo>
                <a:cubicBezTo>
                  <a:pt x="2142772" y="499575"/>
                  <a:pt x="2137051" y="538530"/>
                  <a:pt x="2127183" y="558265"/>
                </a:cubicBezTo>
                <a:cubicBezTo>
                  <a:pt x="2122010" y="568612"/>
                  <a:pt x="2115339" y="578254"/>
                  <a:pt x="2107933" y="587141"/>
                </a:cubicBezTo>
                <a:cubicBezTo>
                  <a:pt x="2099219" y="597598"/>
                  <a:pt x="2088682" y="606392"/>
                  <a:pt x="2079057" y="616017"/>
                </a:cubicBezTo>
                <a:lnTo>
                  <a:pt x="2050181" y="702644"/>
                </a:lnTo>
                <a:cubicBezTo>
                  <a:pt x="2046973" y="712269"/>
                  <a:pt x="2043017" y="721677"/>
                  <a:pt x="2040556" y="731520"/>
                </a:cubicBezTo>
                <a:lnTo>
                  <a:pt x="2030931" y="770021"/>
                </a:lnTo>
                <a:cubicBezTo>
                  <a:pt x="2029668" y="781386"/>
                  <a:pt x="2009785" y="868717"/>
                  <a:pt x="2030931" y="895149"/>
                </a:cubicBezTo>
                <a:cubicBezTo>
                  <a:pt x="2037269" y="903072"/>
                  <a:pt x="2050182" y="901566"/>
                  <a:pt x="2059807" y="904774"/>
                </a:cubicBezTo>
                <a:cubicBezTo>
                  <a:pt x="2066224" y="914399"/>
                  <a:pt x="2070351" y="926032"/>
                  <a:pt x="2079057" y="933650"/>
                </a:cubicBezTo>
                <a:cubicBezTo>
                  <a:pt x="2096469" y="948885"/>
                  <a:pt x="2136809" y="972151"/>
                  <a:pt x="2136809" y="972151"/>
                </a:cubicBezTo>
                <a:lnTo>
                  <a:pt x="2194560" y="1058779"/>
                </a:lnTo>
                <a:cubicBezTo>
                  <a:pt x="2200188" y="1067221"/>
                  <a:pt x="2199648" y="1078579"/>
                  <a:pt x="2204185" y="1087654"/>
                </a:cubicBezTo>
                <a:cubicBezTo>
                  <a:pt x="2209359" y="1098001"/>
                  <a:pt x="2217019" y="1106905"/>
                  <a:pt x="2223436" y="1116530"/>
                </a:cubicBezTo>
                <a:cubicBezTo>
                  <a:pt x="2219341" y="1177961"/>
                  <a:pt x="2221026" y="1247284"/>
                  <a:pt x="2204185" y="1309035"/>
                </a:cubicBezTo>
                <a:cubicBezTo>
                  <a:pt x="2198846" y="1328612"/>
                  <a:pt x="2191352" y="1347536"/>
                  <a:pt x="2184935" y="1366787"/>
                </a:cubicBezTo>
                <a:lnTo>
                  <a:pt x="2175310" y="1395663"/>
                </a:lnTo>
                <a:lnTo>
                  <a:pt x="2165684" y="1424539"/>
                </a:lnTo>
                <a:cubicBezTo>
                  <a:pt x="2162476" y="1450206"/>
                  <a:pt x="2161479" y="1476248"/>
                  <a:pt x="2156059" y="1501541"/>
                </a:cubicBezTo>
                <a:cubicBezTo>
                  <a:pt x="2151807" y="1521382"/>
                  <a:pt x="2136809" y="1559292"/>
                  <a:pt x="2136809" y="1559292"/>
                </a:cubicBezTo>
                <a:cubicBezTo>
                  <a:pt x="2125150" y="1687537"/>
                  <a:pt x="2127183" y="1629732"/>
                  <a:pt x="2127183" y="1732547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cxnSp>
        <p:nvCxnSpPr>
          <p:cNvPr id="20" name="直接连接符 3">
            <a:extLst>
              <a:ext uri="{FF2B5EF4-FFF2-40B4-BE49-F238E27FC236}">
                <a16:creationId xmlns:a16="http://schemas.microsoft.com/office/drawing/2014/main" id="{B35345F5-C1EB-453A-AA30-10C29E139B42}"/>
              </a:ext>
            </a:extLst>
          </p:cNvPr>
          <p:cNvCxnSpPr>
            <a:cxnSpLocks noChangeShapeType="1"/>
            <a:endCxn id="16" idx="1"/>
          </p:cNvCxnSpPr>
          <p:nvPr/>
        </p:nvCxnSpPr>
        <p:spPr bwMode="auto">
          <a:xfrm>
            <a:off x="5138943" y="5278505"/>
            <a:ext cx="504825" cy="395288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内容占位符 1">
            <a:extLst>
              <a:ext uri="{FF2B5EF4-FFF2-40B4-BE49-F238E27FC236}">
                <a16:creationId xmlns:a16="http://schemas.microsoft.com/office/drawing/2014/main" id="{548143CE-CACB-48C3-B968-6C02A84A6D40}"/>
              </a:ext>
            </a:extLst>
          </p:cNvPr>
          <p:cNvSpPr txBox="1">
            <a:spLocks/>
          </p:cNvSpPr>
          <p:nvPr/>
        </p:nvSpPr>
        <p:spPr>
          <a:xfrm>
            <a:off x="138111" y="4704160"/>
            <a:ext cx="3532393" cy="180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C00000"/>
              </a:buClr>
              <a:buFont typeface="微软雅黑 Light" panose="020B0502040204020203" pitchFamily="34" charset="-122"/>
              <a:buChar char="-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dirty="0">
                <a:latin typeface="+mn-lt"/>
              </a:rPr>
              <a:t>对相同输入</a:t>
            </a:r>
            <a:r>
              <a:rPr lang="en-US" altLang="zh-CN" dirty="0">
                <a:latin typeface="+mn-lt"/>
              </a:rPr>
              <a:t>I=(a, b)</a:t>
            </a:r>
            <a:r>
              <a:rPr lang="zh-CN" altLang="en-US" dirty="0">
                <a:latin typeface="+mn-lt"/>
              </a:rPr>
              <a:t>，针对</a:t>
            </a:r>
            <a:r>
              <a:rPr lang="en-US" altLang="zh-CN" dirty="0">
                <a:latin typeface="+mn-lt"/>
              </a:rPr>
              <a:t>G</a:t>
            </a:r>
            <a:r>
              <a:rPr lang="zh-CN" altLang="en-US" dirty="0">
                <a:latin typeface="+mn-lt"/>
              </a:rPr>
              <a:t>和</a:t>
            </a:r>
            <a:r>
              <a:rPr lang="en-US" altLang="zh-CN" dirty="0">
                <a:latin typeface="+mn-lt"/>
              </a:rPr>
              <a:t>G1</a:t>
            </a:r>
            <a:r>
              <a:rPr lang="zh-CN" altLang="en-US" dirty="0">
                <a:latin typeface="+mn-lt"/>
              </a:rPr>
              <a:t>的计算结果、复杂性有可能不同</a:t>
            </a:r>
            <a:endParaRPr lang="en-US" altLang="zh-CN" dirty="0">
              <a:latin typeface="+mn-lt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9204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E12A5E-F7F2-4E87-8FEC-6EAD5A307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itchFamily="18" charset="0"/>
              </a:rPr>
              <a:t>算法复杂性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5B59B6-3248-4462-BA5B-26E421A53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4"/>
            <a:ext cx="8897136" cy="5839112"/>
          </a:xfrm>
        </p:spPr>
        <p:txBody>
          <a:bodyPr>
            <a:normAutofit/>
          </a:bodyPr>
          <a:lstStyle/>
          <a:p>
            <a:r>
              <a:rPr lang="zh-CN" altLang="en-US" sz="2400" b="1" dirty="0">
                <a:solidFill>
                  <a:srgbClr val="3907F1"/>
                </a:solidFill>
              </a:rPr>
              <a:t>最坏情况</a:t>
            </a:r>
            <a:r>
              <a:rPr lang="zh-CN" altLang="en-US" sz="2400" dirty="0"/>
              <a:t>下的时间复杂性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400" i="1" dirty="0"/>
              <a:t>      </a:t>
            </a:r>
            <a:r>
              <a:rPr lang="en-US" altLang="zh-CN" sz="2400" i="1" dirty="0" err="1"/>
              <a:t>T</a:t>
            </a:r>
            <a:r>
              <a:rPr lang="en-US" altLang="zh-CN" sz="2400" baseline="-25000" dirty="0" err="1"/>
              <a:t>max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 = max{ </a:t>
            </a:r>
            <a:r>
              <a:rPr lang="en-US" altLang="zh-CN" sz="2400" i="1" dirty="0"/>
              <a:t>T</a:t>
            </a:r>
            <a:r>
              <a:rPr lang="en-US" altLang="zh-CN" sz="2400" dirty="0"/>
              <a:t>(n, I) | size(I)=</a:t>
            </a:r>
            <a:r>
              <a:rPr lang="en-US" altLang="zh-CN" sz="2400" i="1" dirty="0"/>
              <a:t>n </a:t>
            </a:r>
            <a:r>
              <a:rPr lang="en-US" altLang="zh-CN" sz="2400" dirty="0"/>
              <a:t>}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solidFill>
                  <a:srgbClr val="3907F1"/>
                </a:solidFill>
              </a:rPr>
              <a:t>最好情况</a:t>
            </a:r>
            <a:r>
              <a:rPr lang="zh-CN" altLang="en-US" sz="2400" dirty="0"/>
              <a:t>下的时间复杂性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400" i="1" dirty="0"/>
              <a:t>     </a:t>
            </a:r>
            <a:r>
              <a:rPr lang="en-US" altLang="zh-CN" sz="2400" i="1" dirty="0" err="1"/>
              <a:t>T</a:t>
            </a:r>
            <a:r>
              <a:rPr lang="en-US" altLang="zh-CN" sz="2400" baseline="-25000" dirty="0" err="1"/>
              <a:t>min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 = min{ </a:t>
            </a:r>
            <a:r>
              <a:rPr lang="en-US" altLang="zh-CN" sz="2400" i="1" dirty="0"/>
              <a:t>T</a:t>
            </a:r>
            <a:r>
              <a:rPr lang="en-US" altLang="zh-CN" sz="2400" dirty="0"/>
              <a:t>(n, I) | size(I)=</a:t>
            </a:r>
            <a:r>
              <a:rPr lang="en-US" altLang="zh-CN" sz="2400" i="1" dirty="0"/>
              <a:t>n </a:t>
            </a:r>
            <a:r>
              <a:rPr lang="en-US" altLang="zh-CN" sz="2400" dirty="0"/>
              <a:t>}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solidFill>
                  <a:srgbClr val="3907F1"/>
                </a:solidFill>
              </a:rPr>
              <a:t>平均情况</a:t>
            </a:r>
            <a:r>
              <a:rPr lang="zh-CN" altLang="en-US" sz="2400" dirty="0"/>
              <a:t>下的时间复杂性</a:t>
            </a:r>
          </a:p>
          <a:p>
            <a:pPr eaLnBrk="1" hangingPunct="1">
              <a:lnSpc>
                <a:spcPct val="200000"/>
              </a:lnSpc>
              <a:buFontTx/>
              <a:buNone/>
            </a:pPr>
            <a:r>
              <a:rPr lang="zh-CN" altLang="en-US" sz="2400" i="1" dirty="0"/>
              <a:t>     </a:t>
            </a:r>
            <a:r>
              <a:rPr lang="en-US" altLang="zh-CN" sz="2400" i="1" dirty="0" err="1"/>
              <a:t>T</a:t>
            </a:r>
            <a:r>
              <a:rPr lang="en-US" altLang="zh-CN" sz="2400" baseline="-25000" dirty="0" err="1"/>
              <a:t>avg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 = </a:t>
            </a:r>
          </a:p>
          <a:p>
            <a:pPr eaLnBrk="1" hangingPunct="1">
              <a:lnSpc>
                <a:spcPct val="200000"/>
              </a:lnSpc>
              <a:buFontTx/>
              <a:buNone/>
            </a:pPr>
            <a:r>
              <a:rPr lang="en-US" altLang="zh-CN" sz="2400" dirty="0"/>
              <a:t>    </a:t>
            </a:r>
            <a:r>
              <a:rPr lang="zh-CN" altLang="en-US" sz="2400" dirty="0"/>
              <a:t>，其中</a:t>
            </a:r>
            <a:r>
              <a:rPr lang="en-US" altLang="zh-CN" sz="2400" dirty="0"/>
              <a:t>I</a:t>
            </a:r>
            <a:r>
              <a:rPr lang="zh-CN" altLang="en-US" sz="2400" dirty="0"/>
              <a:t>是问题的规模为</a:t>
            </a:r>
            <a:r>
              <a:rPr lang="en-US" altLang="zh-CN" sz="2400" i="1" dirty="0"/>
              <a:t>n</a:t>
            </a:r>
            <a:r>
              <a:rPr lang="zh-CN" altLang="en-US" sz="2400" dirty="0"/>
              <a:t>的实例，</a:t>
            </a:r>
            <a:r>
              <a:rPr lang="en-US" altLang="zh-CN" sz="2400" i="1" dirty="0"/>
              <a:t>p</a:t>
            </a:r>
            <a:r>
              <a:rPr lang="en-US" altLang="zh-CN" sz="2400" dirty="0"/>
              <a:t>(I)</a:t>
            </a:r>
            <a:r>
              <a:rPr lang="zh-CN" altLang="en-US" sz="2400" dirty="0"/>
              <a:t>是（输入）实例</a:t>
            </a:r>
            <a:r>
              <a:rPr lang="en-US" altLang="zh-CN" sz="2400" dirty="0"/>
              <a:t>I</a:t>
            </a:r>
            <a:r>
              <a:rPr lang="zh-CN" altLang="en-US" sz="2400" dirty="0"/>
              <a:t>出现的概率</a:t>
            </a:r>
          </a:p>
          <a:p>
            <a:endParaRPr lang="zh-CN" altLang="en-US" dirty="0"/>
          </a:p>
          <a:p>
            <a:pPr eaLnBrk="1" hangingPunct="1">
              <a:lnSpc>
                <a:spcPct val="80000"/>
              </a:lnSpc>
            </a:pPr>
            <a:endParaRPr lang="en-US" altLang="zh-CN" sz="24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57B87B-1FA6-46A4-82DA-4EBC75F8F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43842F-4626-48E9-95B7-013A28160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819B89-3F07-4263-821F-20C545FDD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10F6E696-1D86-4B4C-91A1-60AB2558D4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3816675"/>
              </p:ext>
            </p:extLst>
          </p:nvPr>
        </p:nvGraphicFramePr>
        <p:xfrm>
          <a:off x="1483789" y="3967555"/>
          <a:ext cx="1584325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888614" imgH="355446" progId="Equation.3">
                  <p:embed/>
                </p:oleObj>
              </mc:Choice>
              <mc:Fallback>
                <p:oleObj name="公式" r:id="rId2" imgW="888614" imgH="355446" progId="Equation.3">
                  <p:embed/>
                  <p:pic>
                    <p:nvPicPr>
                      <p:cNvPr id="2560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3789" y="3967555"/>
                        <a:ext cx="1584325" cy="630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079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9B8155-1CB3-4198-9056-539D97C2F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itchFamily="18" charset="0"/>
              </a:rPr>
              <a:t>算法渐近复杂性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D05152-64F7-4D2C-BC65-FD53BC8E6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542" y="772997"/>
            <a:ext cx="8865026" cy="5759778"/>
          </a:xfrm>
        </p:spPr>
        <p:txBody>
          <a:bodyPr>
            <a:normAutofit/>
          </a:bodyPr>
          <a:lstStyle/>
          <a:p>
            <a:r>
              <a:rPr lang="zh-CN" altLang="en-US" dirty="0"/>
              <a:t>五种渐进复杂性（渐进界）的定义</a:t>
            </a:r>
            <a:endParaRPr lang="en-US" altLang="zh-CN" dirty="0"/>
          </a:p>
          <a:p>
            <a:r>
              <a:rPr lang="zh-CN" altLang="en-US" dirty="0"/>
              <a:t>渐进界的性质</a:t>
            </a:r>
            <a:endParaRPr lang="en-US" altLang="zh-CN" dirty="0"/>
          </a:p>
          <a:p>
            <a:r>
              <a:rPr lang="zh-CN" altLang="en-US" dirty="0"/>
              <a:t>渐进复杂性分析所用函数</a:t>
            </a:r>
            <a:r>
              <a:rPr lang="en-US" altLang="zh-CN" dirty="0"/>
              <a:t>【</a:t>
            </a:r>
            <a:r>
              <a:rPr lang="zh-CN" altLang="en-US" dirty="0"/>
              <a:t>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问题规模与时间复杂性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2E2664-E857-440B-AE0C-8A97D309F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9A99D6-56ED-4401-BA7B-BC5419C1F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C97682-2ABB-4455-AB4D-6C536F906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4516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9B8155-1CB3-4198-9056-539D97C2F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itchFamily="18" charset="0"/>
              </a:rPr>
              <a:t>算法渐近复杂性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D05152-64F7-4D2C-BC65-FD53BC8E6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542" y="772997"/>
            <a:ext cx="8865026" cy="5759778"/>
          </a:xfrm>
        </p:spPr>
        <p:txBody>
          <a:bodyPr>
            <a:normAutofit fontScale="77500" lnSpcReduction="20000"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3400" dirty="0"/>
              <a:t>衡量算法复杂性（时空资源占用）随问题规模增长</a:t>
            </a:r>
            <a:r>
              <a:rPr lang="en-US" altLang="zh-CN" sz="3400" dirty="0"/>
              <a:t>/</a:t>
            </a:r>
            <a:r>
              <a:rPr lang="zh-CN" altLang="en-US" sz="3400" dirty="0"/>
              <a:t>变化而变化</a:t>
            </a:r>
            <a:r>
              <a:rPr lang="en-US" altLang="zh-CN" sz="3400" dirty="0"/>
              <a:t>/</a:t>
            </a:r>
            <a:r>
              <a:rPr lang="zh-CN" altLang="en-US" sz="3400" dirty="0"/>
              <a:t>增长的</a:t>
            </a:r>
            <a:r>
              <a:rPr lang="zh-CN" altLang="en-US" sz="3400" dirty="0">
                <a:solidFill>
                  <a:srgbClr val="FF0000"/>
                </a:solidFill>
              </a:rPr>
              <a:t>程度</a:t>
            </a:r>
            <a:r>
              <a:rPr lang="en-US" altLang="zh-CN" sz="3400" dirty="0"/>
              <a:t>/</a:t>
            </a:r>
            <a:r>
              <a:rPr lang="zh-CN" altLang="en-US" sz="3400" dirty="0">
                <a:solidFill>
                  <a:srgbClr val="F72401"/>
                </a:solidFill>
              </a:rPr>
              <a:t>档次</a:t>
            </a:r>
            <a:r>
              <a:rPr lang="en-US" altLang="zh-CN" sz="3400" dirty="0">
                <a:solidFill>
                  <a:srgbClr val="F72401"/>
                </a:solidFill>
              </a:rPr>
              <a:t>/</a:t>
            </a:r>
            <a:r>
              <a:rPr lang="zh-CN" altLang="en-US" sz="3400" dirty="0">
                <a:solidFill>
                  <a:srgbClr val="F72401"/>
                </a:solidFill>
              </a:rPr>
              <a:t>规模</a:t>
            </a:r>
            <a:r>
              <a:rPr lang="en-US" altLang="zh-CN" sz="3400" dirty="0">
                <a:solidFill>
                  <a:srgbClr val="F72401"/>
                </a:solidFill>
              </a:rPr>
              <a:t>/</a:t>
            </a:r>
            <a:r>
              <a:rPr lang="zh-CN" altLang="en-US" sz="3400" dirty="0">
                <a:solidFill>
                  <a:srgbClr val="F72401"/>
                </a:solidFill>
              </a:rPr>
              <a:t>变化率</a:t>
            </a:r>
            <a:r>
              <a:rPr lang="en-US" altLang="zh-CN" sz="3400" dirty="0">
                <a:solidFill>
                  <a:srgbClr val="F72401"/>
                </a:solidFill>
              </a:rPr>
              <a:t>——</a:t>
            </a:r>
            <a:r>
              <a:rPr lang="zh-CN" altLang="en-US" sz="3400" dirty="0">
                <a:solidFill>
                  <a:srgbClr val="F72401"/>
                </a:solidFill>
              </a:rPr>
              <a:t>阶，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3400" b="1" dirty="0"/>
              <a:t>                    </a:t>
            </a:r>
            <a:r>
              <a:rPr lang="en-US" altLang="zh-CN" sz="3400" dirty="0">
                <a:solidFill>
                  <a:srgbClr val="FF0000"/>
                </a:solidFill>
              </a:rPr>
              <a:t>rate/order of growth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3400" dirty="0"/>
              <a:t>对时间复杂性函数</a:t>
            </a:r>
            <a:r>
              <a:rPr lang="en-US" altLang="zh-CN" sz="3400" i="1" dirty="0"/>
              <a:t>T</a:t>
            </a:r>
            <a:r>
              <a:rPr lang="en-US" altLang="zh-CN" sz="3400" dirty="0"/>
              <a:t>(</a:t>
            </a:r>
            <a:r>
              <a:rPr lang="en-US" altLang="zh-CN" sz="3400" i="1" dirty="0"/>
              <a:t>n</a:t>
            </a:r>
            <a:r>
              <a:rPr lang="en-US" altLang="zh-CN" sz="3400" dirty="0"/>
              <a:t>)</a:t>
            </a:r>
            <a:r>
              <a:rPr lang="zh-CN" altLang="en-US" sz="3400" dirty="0"/>
              <a:t>，有可能，</a:t>
            </a:r>
            <a:r>
              <a:rPr lang="en-US" altLang="zh-CN" sz="3400" i="1" dirty="0"/>
              <a:t>T</a:t>
            </a:r>
            <a:r>
              <a:rPr lang="en-US" altLang="zh-CN" sz="3400" dirty="0"/>
              <a:t>(</a:t>
            </a:r>
            <a:r>
              <a:rPr lang="en-US" altLang="zh-CN" sz="3400" i="1" dirty="0"/>
              <a:t>n</a:t>
            </a:r>
            <a:r>
              <a:rPr lang="en-US" altLang="zh-CN" sz="3400" dirty="0"/>
              <a:t>) </a:t>
            </a:r>
            <a:r>
              <a:rPr lang="en-US" altLang="zh-CN" sz="3400" dirty="0">
                <a:sym typeface="Symbol" pitchFamily="18" charset="2"/>
              </a:rPr>
              <a:t></a:t>
            </a:r>
            <a:r>
              <a:rPr lang="en-US" altLang="zh-CN" sz="3400" dirty="0"/>
              <a:t> ,  as </a:t>
            </a:r>
            <a:r>
              <a:rPr lang="en-US" altLang="zh-CN" sz="3400" i="1" dirty="0"/>
              <a:t>n</a:t>
            </a:r>
            <a:r>
              <a:rPr lang="en-US" altLang="zh-CN" sz="3400" dirty="0">
                <a:sym typeface="Symbol" pitchFamily="18" charset="2"/>
              </a:rPr>
              <a:t></a:t>
            </a:r>
            <a:r>
              <a:rPr lang="en-US" altLang="zh-CN" sz="3400" dirty="0"/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zh-CN" sz="3400" dirty="0"/>
              <a:t>e.g.</a:t>
            </a:r>
            <a:r>
              <a:rPr lang="zh-CN" altLang="en-US" sz="3400" dirty="0"/>
              <a:t>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3400" dirty="0"/>
              <a:t>        </a:t>
            </a:r>
            <a:r>
              <a:rPr lang="en-US" altLang="zh-CN" sz="3400" i="1" dirty="0"/>
              <a:t>T</a:t>
            </a:r>
            <a:r>
              <a:rPr lang="en-US" altLang="zh-CN" sz="3400" dirty="0"/>
              <a:t>(</a:t>
            </a:r>
            <a:r>
              <a:rPr lang="en-US" altLang="zh-CN" sz="3400" i="1" dirty="0"/>
              <a:t>n</a:t>
            </a:r>
            <a:r>
              <a:rPr lang="en-US" altLang="zh-CN" sz="3400" dirty="0"/>
              <a:t>) = 2</a:t>
            </a:r>
            <a:r>
              <a:rPr lang="en-US" altLang="zh-CN" sz="3400" i="1" dirty="0"/>
              <a:t>n</a:t>
            </a:r>
            <a:r>
              <a:rPr lang="en-US" altLang="zh-CN" sz="3400" baseline="30000" dirty="0"/>
              <a:t>2</a:t>
            </a:r>
            <a:r>
              <a:rPr lang="en-US" altLang="zh-CN" sz="3400" dirty="0"/>
              <a:t> + 4</a:t>
            </a:r>
            <a:r>
              <a:rPr lang="en-US" altLang="zh-CN" sz="3400" i="1" dirty="0"/>
              <a:t>n</a:t>
            </a:r>
            <a:r>
              <a:rPr lang="en-US" altLang="zh-CN" sz="3400" dirty="0"/>
              <a:t> + 1</a:t>
            </a:r>
            <a:r>
              <a:rPr lang="zh-CN" altLang="en-US" sz="3400" dirty="0"/>
              <a:t>， </a:t>
            </a:r>
            <a:r>
              <a:rPr lang="en-US" altLang="zh-CN" sz="3400" i="1" dirty="0"/>
              <a:t>t</a:t>
            </a:r>
            <a:r>
              <a:rPr lang="en-US" altLang="zh-CN" sz="3400" dirty="0"/>
              <a:t>(</a:t>
            </a:r>
            <a:r>
              <a:rPr lang="en-US" altLang="zh-CN" sz="3400" i="1" dirty="0"/>
              <a:t>n</a:t>
            </a:r>
            <a:r>
              <a:rPr lang="en-US" altLang="zh-CN" sz="3400" dirty="0"/>
              <a:t>)= 2</a:t>
            </a:r>
            <a:r>
              <a:rPr lang="en-US" altLang="zh-CN" sz="3400" i="1" dirty="0"/>
              <a:t>n</a:t>
            </a:r>
            <a:r>
              <a:rPr lang="en-US" altLang="zh-CN" sz="3400" baseline="30000" dirty="0"/>
              <a:t>2</a:t>
            </a:r>
            <a:endParaRPr lang="en-US" altLang="zh-CN" sz="3400" dirty="0"/>
          </a:p>
          <a:p>
            <a:pPr eaLnBrk="1" hangingPunct="1">
              <a:lnSpc>
                <a:spcPct val="150000"/>
              </a:lnSpc>
            </a:pPr>
            <a:r>
              <a:rPr lang="en-US" altLang="zh-CN" sz="3400" dirty="0"/>
              <a:t>(</a:t>
            </a:r>
            <a:r>
              <a:rPr lang="en-US" altLang="zh-CN" sz="3400" i="1" dirty="0"/>
              <a:t>T</a:t>
            </a:r>
            <a:r>
              <a:rPr lang="en-US" altLang="zh-CN" sz="3400" dirty="0"/>
              <a:t>(</a:t>
            </a:r>
            <a:r>
              <a:rPr lang="en-US" altLang="zh-CN" sz="3400" i="1" dirty="0"/>
              <a:t>n</a:t>
            </a:r>
            <a:r>
              <a:rPr lang="en-US" altLang="zh-CN" sz="3400" dirty="0"/>
              <a:t>) - </a:t>
            </a:r>
            <a:r>
              <a:rPr lang="en-US" altLang="zh-CN" sz="3400" i="1" dirty="0"/>
              <a:t>t</a:t>
            </a:r>
            <a:r>
              <a:rPr lang="en-US" altLang="zh-CN" sz="3400" dirty="0"/>
              <a:t>(</a:t>
            </a:r>
            <a:r>
              <a:rPr lang="en-US" altLang="zh-CN" sz="3400" i="1" dirty="0"/>
              <a:t>n</a:t>
            </a:r>
            <a:r>
              <a:rPr lang="en-US" altLang="zh-CN" sz="3400" dirty="0"/>
              <a:t>) ) / </a:t>
            </a:r>
            <a:r>
              <a:rPr lang="en-US" altLang="zh-CN" sz="3400" i="1" dirty="0"/>
              <a:t>T</a:t>
            </a:r>
            <a:r>
              <a:rPr lang="en-US" altLang="zh-CN" sz="3400" dirty="0"/>
              <a:t>(</a:t>
            </a:r>
            <a:r>
              <a:rPr lang="en-US" altLang="zh-CN" sz="3400" i="1" dirty="0"/>
              <a:t>n</a:t>
            </a:r>
            <a:r>
              <a:rPr lang="en-US" altLang="zh-CN" sz="3400" dirty="0"/>
              <a:t>) </a:t>
            </a:r>
            <a:r>
              <a:rPr lang="en-US" altLang="zh-CN" sz="3400" dirty="0">
                <a:sym typeface="Symbol" pitchFamily="18" charset="2"/>
              </a:rPr>
              <a:t>0</a:t>
            </a:r>
            <a:r>
              <a:rPr lang="en-US" altLang="zh-CN" sz="3400" dirty="0"/>
              <a:t> </a:t>
            </a:r>
            <a:r>
              <a:rPr lang="zh-CN" altLang="en-US" sz="3400" dirty="0"/>
              <a:t>，</a:t>
            </a:r>
            <a:r>
              <a:rPr lang="en-US" altLang="zh-CN" sz="3400" dirty="0"/>
              <a:t>as  </a:t>
            </a:r>
            <a:r>
              <a:rPr lang="en-US" altLang="zh-CN" sz="3400" i="1" dirty="0"/>
              <a:t>n</a:t>
            </a:r>
            <a:r>
              <a:rPr lang="en-US" altLang="zh-CN" sz="3400" dirty="0">
                <a:sym typeface="Symbol" pitchFamily="18" charset="2"/>
              </a:rPr>
              <a:t>;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3400" i="1" dirty="0"/>
              <a:t>      , t</a:t>
            </a:r>
            <a:r>
              <a:rPr lang="en-US" altLang="zh-CN" sz="3400" dirty="0"/>
              <a:t>(</a:t>
            </a:r>
            <a:r>
              <a:rPr lang="en-US" altLang="zh-CN" sz="3400" i="1" dirty="0"/>
              <a:t>n</a:t>
            </a:r>
            <a:r>
              <a:rPr lang="en-US" altLang="zh-CN" sz="3400" dirty="0"/>
              <a:t>)</a:t>
            </a:r>
            <a:r>
              <a:rPr lang="zh-CN" altLang="en-US" sz="3400" dirty="0"/>
              <a:t>是</a:t>
            </a:r>
            <a:r>
              <a:rPr lang="en-US" altLang="zh-CN" sz="3400" i="1" dirty="0"/>
              <a:t>T</a:t>
            </a:r>
            <a:r>
              <a:rPr lang="en-US" altLang="zh-CN" sz="3400" dirty="0"/>
              <a:t>(</a:t>
            </a:r>
            <a:r>
              <a:rPr lang="en-US" altLang="zh-CN" sz="3400" i="1" dirty="0"/>
              <a:t>n</a:t>
            </a:r>
            <a:r>
              <a:rPr lang="en-US" altLang="zh-CN" sz="3400" dirty="0"/>
              <a:t>)</a:t>
            </a:r>
            <a:r>
              <a:rPr lang="zh-CN" altLang="en-US" sz="3400" dirty="0"/>
              <a:t>的渐近形态，为算法的渐近复杂性。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3400" i="1" dirty="0">
                <a:solidFill>
                  <a:srgbClr val="F72401"/>
                </a:solidFill>
              </a:rPr>
              <a:t>t</a:t>
            </a:r>
            <a:r>
              <a:rPr lang="en-US" altLang="zh-CN" sz="3400" dirty="0">
                <a:solidFill>
                  <a:srgbClr val="F72401"/>
                </a:solidFill>
              </a:rPr>
              <a:t>(</a:t>
            </a:r>
            <a:r>
              <a:rPr lang="en-US" altLang="zh-CN" sz="3400" i="1" dirty="0">
                <a:solidFill>
                  <a:srgbClr val="F72401"/>
                </a:solidFill>
              </a:rPr>
              <a:t>n</a:t>
            </a:r>
            <a:r>
              <a:rPr lang="en-US" altLang="zh-CN" sz="3400" dirty="0">
                <a:solidFill>
                  <a:srgbClr val="F72401"/>
                </a:solidFill>
              </a:rPr>
              <a:t>)</a:t>
            </a:r>
            <a:r>
              <a:rPr lang="zh-CN" altLang="en-US" sz="3400" dirty="0">
                <a:solidFill>
                  <a:srgbClr val="F72401"/>
                </a:solidFill>
              </a:rPr>
              <a:t>是</a:t>
            </a:r>
            <a:r>
              <a:rPr lang="en-US" altLang="zh-CN" sz="3400" i="1" dirty="0">
                <a:solidFill>
                  <a:srgbClr val="F72401"/>
                </a:solidFill>
              </a:rPr>
              <a:t>T</a:t>
            </a:r>
            <a:r>
              <a:rPr lang="en-US" altLang="zh-CN" sz="3400" dirty="0">
                <a:solidFill>
                  <a:srgbClr val="F72401"/>
                </a:solidFill>
              </a:rPr>
              <a:t>(</a:t>
            </a:r>
            <a:r>
              <a:rPr lang="en-US" altLang="zh-CN" sz="3400" i="1" dirty="0">
                <a:solidFill>
                  <a:srgbClr val="F72401"/>
                </a:solidFill>
              </a:rPr>
              <a:t>n</a:t>
            </a:r>
            <a:r>
              <a:rPr lang="en-US" altLang="zh-CN" sz="3400" dirty="0">
                <a:solidFill>
                  <a:srgbClr val="F72401"/>
                </a:solidFill>
              </a:rPr>
              <a:t>)</a:t>
            </a:r>
            <a:r>
              <a:rPr lang="zh-CN" altLang="en-US" sz="3400" dirty="0">
                <a:solidFill>
                  <a:srgbClr val="F72401"/>
                </a:solidFill>
              </a:rPr>
              <a:t>的渐近表达式</a:t>
            </a:r>
            <a:r>
              <a:rPr lang="zh-CN" altLang="en-US" sz="3400" dirty="0"/>
              <a:t>，是</a:t>
            </a:r>
            <a:r>
              <a:rPr lang="en-US" altLang="zh-CN" sz="3400" i="1" dirty="0"/>
              <a:t>T</a:t>
            </a:r>
            <a:r>
              <a:rPr lang="en-US" altLang="zh-CN" sz="3400" dirty="0"/>
              <a:t>(</a:t>
            </a:r>
            <a:r>
              <a:rPr lang="en-US" altLang="zh-CN" sz="3400" i="1" dirty="0"/>
              <a:t>n</a:t>
            </a:r>
            <a:r>
              <a:rPr lang="en-US" altLang="zh-CN" sz="3400" dirty="0"/>
              <a:t>)</a:t>
            </a:r>
            <a:r>
              <a:rPr lang="zh-CN" altLang="en-US" sz="3400" dirty="0"/>
              <a:t>略去低阶项留下的高阶主项，表达形式上比</a:t>
            </a:r>
            <a:r>
              <a:rPr lang="en-US" altLang="zh-CN" sz="3400" i="1" dirty="0"/>
              <a:t>T</a:t>
            </a:r>
            <a:r>
              <a:rPr lang="en-US" altLang="zh-CN" sz="3400" dirty="0"/>
              <a:t>(</a:t>
            </a:r>
            <a:r>
              <a:rPr lang="en-US" altLang="zh-CN" sz="3400" i="1" dirty="0"/>
              <a:t>n</a:t>
            </a:r>
            <a:r>
              <a:rPr lang="en-US" altLang="zh-CN" sz="3400" dirty="0"/>
              <a:t>) </a:t>
            </a:r>
            <a:r>
              <a:rPr lang="zh-CN" altLang="en-US" sz="3400" dirty="0"/>
              <a:t>简单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2E2664-E857-440B-AE0C-8A97D309F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9A99D6-56ED-4401-BA7B-BC5419C1F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C97682-2ABB-4455-AB4D-6C536F906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AF99F914-AEB2-4A01-9AAB-A185080A7667}"/>
              </a:ext>
            </a:extLst>
          </p:cNvPr>
          <p:cNvSpPr txBox="1"/>
          <p:nvPr/>
        </p:nvSpPr>
        <p:spPr>
          <a:xfrm>
            <a:off x="6660232" y="-686"/>
            <a:ext cx="2483768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不能单纯对比算法的绝对运行时间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算法、硬件平台、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…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6692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EFB5FA-B37A-4464-B253-AC8AC8487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五种算法渐进界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779923-2EAC-452B-9DB3-92A4E992B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5"/>
            <a:ext cx="8897136" cy="483987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对所有</a:t>
            </a:r>
            <a:r>
              <a:rPr lang="en-US" altLang="zh-CN" sz="2400" i="1" dirty="0"/>
              <a:t>n</a:t>
            </a:r>
            <a:r>
              <a:rPr lang="zh-CN" altLang="en-US" sz="2400" dirty="0"/>
              <a:t>，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 </a:t>
            </a:r>
            <a:r>
              <a:rPr lang="en-US" altLang="zh-CN" sz="2400" dirty="0">
                <a:sym typeface="Symbol" pitchFamily="18" charset="2"/>
              </a:rPr>
              <a:t></a:t>
            </a:r>
            <a:r>
              <a:rPr lang="en-US" altLang="zh-CN" sz="2400" dirty="0"/>
              <a:t> 0</a:t>
            </a:r>
            <a:r>
              <a:rPr lang="zh-CN" altLang="en-US" sz="2400" dirty="0"/>
              <a:t>，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 </a:t>
            </a:r>
            <a:r>
              <a:rPr lang="en-US" altLang="zh-CN" sz="2400" dirty="0">
                <a:sym typeface="Symbol" pitchFamily="18" charset="2"/>
              </a:rPr>
              <a:t></a:t>
            </a:r>
            <a:r>
              <a:rPr lang="en-US" altLang="zh-CN" sz="2400" dirty="0"/>
              <a:t> 0</a:t>
            </a:r>
            <a:r>
              <a:rPr lang="zh-CN" altLang="en-US" sz="2400" dirty="0"/>
              <a:t>，即  </a:t>
            </a:r>
            <a:r>
              <a:rPr lang="en-US" altLang="zh-CN" sz="2400" dirty="0"/>
              <a:t>f(</a:t>
            </a:r>
            <a:r>
              <a:rPr lang="en-US" altLang="zh-CN" sz="2400" i="1" dirty="0"/>
              <a:t>n</a:t>
            </a:r>
            <a:r>
              <a:rPr lang="en-US" altLang="zh-CN" sz="2400" dirty="0"/>
              <a:t>)</a:t>
            </a:r>
            <a:r>
              <a:rPr lang="zh-CN" altLang="en-US" sz="2400" dirty="0"/>
              <a:t>和</a:t>
            </a:r>
            <a:r>
              <a:rPr lang="en-US" altLang="zh-CN" sz="2400" dirty="0"/>
              <a:t>g(</a:t>
            </a:r>
            <a:r>
              <a:rPr lang="en-US" altLang="zh-CN" sz="2400" i="1" dirty="0"/>
              <a:t>n</a:t>
            </a:r>
            <a:r>
              <a:rPr lang="en-US" altLang="zh-CN" sz="2400" dirty="0"/>
              <a:t>)</a:t>
            </a:r>
            <a:r>
              <a:rPr lang="zh-CN" altLang="en-US" sz="2400" dirty="0"/>
              <a:t>是定义在正数集上的正函数，考察</a:t>
            </a:r>
            <a:r>
              <a:rPr lang="en-US" altLang="zh-CN" sz="2400" dirty="0"/>
              <a:t>f(</a:t>
            </a:r>
            <a:r>
              <a:rPr lang="en-US" altLang="zh-CN" sz="2400" i="1" dirty="0"/>
              <a:t>n</a:t>
            </a:r>
            <a:r>
              <a:rPr lang="en-US" altLang="zh-CN" sz="2400" dirty="0"/>
              <a:t>)</a:t>
            </a:r>
            <a:r>
              <a:rPr lang="zh-CN" altLang="en-US" dirty="0"/>
              <a:t>五种</a:t>
            </a:r>
            <a:r>
              <a:rPr lang="zh-CN" altLang="en-US" sz="2400" dirty="0"/>
              <a:t>渐近界</a:t>
            </a:r>
            <a:endParaRPr lang="en-US" altLang="zh-CN" sz="2400" i="1" dirty="0"/>
          </a:p>
          <a:p>
            <a:pPr eaLnBrk="1" hangingPunct="1">
              <a:lnSpc>
                <a:spcPct val="150000"/>
              </a:lnSpc>
            </a:pP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)= </a:t>
            </a:r>
            <a:r>
              <a:rPr lang="en-US" altLang="zh-CN" sz="2400" i="1" dirty="0">
                <a:sym typeface="Symbol" pitchFamily="18" charset="2"/>
              </a:rPr>
              <a:t>O</a:t>
            </a:r>
            <a:r>
              <a:rPr lang="en-US" altLang="zh-CN" sz="2400" dirty="0"/>
              <a:t>(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 </a:t>
            </a:r>
            <a:r>
              <a:rPr lang="en-US" altLang="zh-CN" sz="2400" dirty="0">
                <a:sym typeface="Symbol" pitchFamily="18" charset="2"/>
              </a:rPr>
              <a:t></a:t>
            </a:r>
            <a:r>
              <a:rPr lang="en-US" altLang="zh-CN" sz="2400" dirty="0"/>
              <a:t> a </a:t>
            </a:r>
            <a:r>
              <a:rPr lang="en-US" altLang="zh-CN" sz="2400" dirty="0">
                <a:sym typeface="Symbol" pitchFamily="18" charset="2"/>
              </a:rPr>
              <a:t> b;   </a:t>
            </a:r>
            <a:r>
              <a:rPr lang="zh-CN" altLang="en-US" sz="2400" b="1" dirty="0">
                <a:solidFill>
                  <a:srgbClr val="3907F1"/>
                </a:solidFill>
              </a:rPr>
              <a:t>渐近上界</a:t>
            </a:r>
            <a:endParaRPr lang="zh-CN" altLang="en-US" sz="2400" dirty="0"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)= </a:t>
            </a:r>
            <a:r>
              <a:rPr lang="en-US" altLang="zh-CN" sz="2400" dirty="0">
                <a:sym typeface="Symbol" pitchFamily="18" charset="2"/>
              </a:rPr>
              <a:t></a:t>
            </a:r>
            <a:r>
              <a:rPr lang="en-US" altLang="zh-CN" sz="2400" dirty="0"/>
              <a:t>(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 </a:t>
            </a:r>
            <a:r>
              <a:rPr lang="en-US" altLang="zh-CN" sz="2400" dirty="0">
                <a:sym typeface="Symbol" pitchFamily="18" charset="2"/>
              </a:rPr>
              <a:t></a:t>
            </a:r>
            <a:r>
              <a:rPr lang="en-US" altLang="zh-CN" sz="2400" dirty="0"/>
              <a:t> a </a:t>
            </a:r>
            <a:r>
              <a:rPr lang="en-US" altLang="zh-CN" sz="2400" dirty="0">
                <a:sym typeface="Symbol" pitchFamily="18" charset="2"/>
              </a:rPr>
              <a:t> b;   </a:t>
            </a:r>
            <a:r>
              <a:rPr lang="zh-CN" altLang="en-US" sz="2400" b="1" dirty="0">
                <a:solidFill>
                  <a:srgbClr val="3907F1"/>
                </a:solidFill>
              </a:rPr>
              <a:t>渐近下界</a:t>
            </a:r>
            <a:r>
              <a:rPr lang="zh-CN" altLang="en-US" sz="2400" dirty="0"/>
              <a:t> </a:t>
            </a:r>
            <a:endParaRPr lang="zh-CN" altLang="en-US" sz="2400" dirty="0"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)= </a:t>
            </a:r>
            <a:r>
              <a:rPr lang="en-US" altLang="zh-CN" sz="2400" dirty="0">
                <a:sym typeface="Symbol" pitchFamily="18" charset="2"/>
              </a:rPr>
              <a:t></a:t>
            </a:r>
            <a:r>
              <a:rPr lang="en-US" altLang="zh-CN" sz="2400" dirty="0"/>
              <a:t>(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 </a:t>
            </a:r>
            <a:r>
              <a:rPr lang="en-US" altLang="zh-CN" sz="2400" dirty="0">
                <a:sym typeface="Symbol" pitchFamily="18" charset="2"/>
              </a:rPr>
              <a:t></a:t>
            </a:r>
            <a:r>
              <a:rPr lang="en-US" altLang="zh-CN" sz="2400" dirty="0"/>
              <a:t> a </a:t>
            </a:r>
            <a:r>
              <a:rPr lang="en-US" altLang="zh-CN" sz="2400" dirty="0">
                <a:sym typeface="Symbol" pitchFamily="18" charset="2"/>
              </a:rPr>
              <a:t>= b;   </a:t>
            </a:r>
            <a:r>
              <a:rPr lang="zh-CN" altLang="en-US" sz="2400" b="1" dirty="0">
                <a:solidFill>
                  <a:srgbClr val="3907F1"/>
                </a:solidFill>
              </a:rPr>
              <a:t>紧渐近界</a:t>
            </a:r>
            <a:endParaRPr lang="zh-CN" altLang="en-US" sz="2400" dirty="0"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)= </a:t>
            </a:r>
            <a:r>
              <a:rPr lang="en-US" altLang="zh-CN" sz="2400" i="1" dirty="0"/>
              <a:t>o</a:t>
            </a:r>
            <a:r>
              <a:rPr lang="en-US" altLang="zh-CN" sz="2400" dirty="0"/>
              <a:t>(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 </a:t>
            </a:r>
            <a:r>
              <a:rPr lang="en-US" altLang="zh-CN" sz="2400" dirty="0">
                <a:sym typeface="Symbol" pitchFamily="18" charset="2"/>
              </a:rPr>
              <a:t></a:t>
            </a:r>
            <a:r>
              <a:rPr lang="en-US" altLang="zh-CN" sz="2400" dirty="0"/>
              <a:t> a </a:t>
            </a:r>
            <a:r>
              <a:rPr lang="en-US" altLang="zh-CN" sz="2400" dirty="0">
                <a:sym typeface="Symbol" pitchFamily="18" charset="2"/>
              </a:rPr>
              <a:t>&lt; b;    </a:t>
            </a:r>
            <a:r>
              <a:rPr lang="zh-CN" altLang="en-US" sz="2400" b="1" dirty="0">
                <a:solidFill>
                  <a:srgbClr val="3907F1"/>
                </a:solidFill>
              </a:rPr>
              <a:t>非紧上界</a:t>
            </a:r>
            <a:endParaRPr lang="zh-CN" altLang="en-US" sz="2400" dirty="0"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)= </a:t>
            </a:r>
            <a:r>
              <a:rPr lang="en-US" altLang="zh-CN" sz="2400" i="1" dirty="0">
                <a:sym typeface="Symbol" pitchFamily="18" charset="2"/>
              </a:rPr>
              <a:t></a:t>
            </a:r>
            <a:r>
              <a:rPr lang="en-US" altLang="zh-CN" sz="2400" dirty="0"/>
              <a:t>(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 </a:t>
            </a:r>
            <a:r>
              <a:rPr lang="en-US" altLang="zh-CN" sz="2400" dirty="0">
                <a:sym typeface="Symbol" pitchFamily="18" charset="2"/>
              </a:rPr>
              <a:t></a:t>
            </a:r>
            <a:r>
              <a:rPr lang="en-US" altLang="zh-CN" sz="2400" dirty="0"/>
              <a:t> a </a:t>
            </a:r>
            <a:r>
              <a:rPr lang="en-US" altLang="zh-CN" sz="2400" dirty="0">
                <a:sym typeface="Symbol" pitchFamily="18" charset="2"/>
              </a:rPr>
              <a:t>&gt; b.   </a:t>
            </a:r>
            <a:r>
              <a:rPr lang="zh-CN" altLang="en-US" sz="2400" b="1" dirty="0">
                <a:solidFill>
                  <a:srgbClr val="3907F1"/>
                </a:solidFill>
              </a:rPr>
              <a:t>非紧下界</a:t>
            </a:r>
            <a:r>
              <a:rPr lang="zh-CN" altLang="en-US" dirty="0"/>
              <a:t> 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831B91-E2A3-451D-B73B-CF7E3C5BC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F168CF-BEEC-4192-8E78-E09548B32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74EA42-54FE-416B-BFBF-1C0B7A5B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7" name="AutoShape 4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658A215D-B703-4E64-BA32-7FB47E59A7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8464" y="6309320"/>
            <a:ext cx="385800" cy="177206"/>
          </a:xfrm>
          <a:prstGeom prst="actionButtonBackPrevious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823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12DCF1-E7F9-4059-9722-FB2301091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itchFamily="18" charset="0"/>
              </a:rPr>
              <a:t>渐进上界</a:t>
            </a:r>
            <a:r>
              <a:rPr lang="en-US" altLang="zh-CN" i="1" dirty="0">
                <a:latin typeface="Times New Roman" pitchFamily="18" charset="0"/>
              </a:rPr>
              <a:t>O</a:t>
            </a:r>
            <a:endParaRPr lang="zh-CN" altLang="en-US" i="1" dirty="0">
              <a:latin typeface="Times New Roman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E0D281-D876-4C4B-B09B-73A9BB884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4"/>
            <a:ext cx="8897136" cy="604178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3907F1"/>
                </a:solidFill>
              </a:rPr>
              <a:t>渐近上界记号</a:t>
            </a:r>
            <a:r>
              <a:rPr lang="en-US" altLang="zh-CN" b="1" i="1" dirty="0">
                <a:solidFill>
                  <a:srgbClr val="3907F1"/>
                </a:solidFill>
              </a:rPr>
              <a:t>O</a:t>
            </a:r>
          </a:p>
          <a:p>
            <a:pPr>
              <a:lnSpc>
                <a:spcPct val="150000"/>
              </a:lnSpc>
              <a:buNone/>
            </a:pPr>
            <a:r>
              <a:rPr lang="en-US" altLang="zh-CN" i="1" dirty="0"/>
              <a:t>    O</a:t>
            </a:r>
            <a:r>
              <a:rPr lang="en-US" altLang="zh-CN" dirty="0"/>
              <a:t>(</a:t>
            </a:r>
            <a:r>
              <a:rPr lang="en-US" altLang="zh-CN" i="1" dirty="0"/>
              <a:t>g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dirty="0"/>
              <a:t>)) = { </a:t>
            </a:r>
            <a:r>
              <a:rPr lang="en-US" altLang="zh-CN" i="1" dirty="0"/>
              <a:t>f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dirty="0"/>
              <a:t>) | </a:t>
            </a:r>
            <a:r>
              <a:rPr lang="zh-CN" altLang="en-US" dirty="0">
                <a:solidFill>
                  <a:srgbClr val="F72401"/>
                </a:solidFill>
              </a:rPr>
              <a:t>存在正常数</a:t>
            </a:r>
            <a:r>
              <a:rPr lang="en-US" altLang="zh-CN" i="1" dirty="0">
                <a:solidFill>
                  <a:srgbClr val="FF0000"/>
                </a:solidFill>
              </a:rPr>
              <a:t>c</a:t>
            </a:r>
            <a:r>
              <a:rPr lang="zh-CN" altLang="en-US" dirty="0">
                <a:solidFill>
                  <a:srgbClr val="FF0000"/>
                </a:solidFill>
              </a:rPr>
              <a:t>和</a:t>
            </a:r>
            <a:r>
              <a:rPr lang="en-US" altLang="zh-CN" i="1" dirty="0">
                <a:solidFill>
                  <a:srgbClr val="FF0000"/>
                </a:solidFill>
              </a:rPr>
              <a:t>n</a:t>
            </a:r>
            <a:r>
              <a:rPr lang="en-US" altLang="zh-CN" baseline="-25000" dirty="0">
                <a:solidFill>
                  <a:srgbClr val="FF0000"/>
                </a:solidFill>
              </a:rPr>
              <a:t>0</a:t>
            </a:r>
            <a:r>
              <a:rPr lang="zh-CN" altLang="en-US" dirty="0"/>
              <a:t>，</a:t>
            </a:r>
          </a:p>
          <a:p>
            <a:pPr>
              <a:lnSpc>
                <a:spcPct val="150000"/>
              </a:lnSpc>
              <a:buNone/>
            </a:pPr>
            <a:r>
              <a:rPr lang="zh-CN" altLang="en-US" dirty="0"/>
              <a:t>                                 使得对所有</a:t>
            </a:r>
            <a:r>
              <a:rPr lang="en-US" altLang="zh-CN" i="1" dirty="0"/>
              <a:t>n</a:t>
            </a:r>
            <a:r>
              <a:rPr lang="en-US" altLang="zh-CN" dirty="0">
                <a:sym typeface="Symbol" pitchFamily="18" charset="2"/>
              </a:rPr>
              <a:t> </a:t>
            </a:r>
            <a:r>
              <a:rPr lang="en-US" altLang="zh-CN" i="1" dirty="0"/>
              <a:t>n</a:t>
            </a:r>
            <a:r>
              <a:rPr lang="en-US" altLang="zh-CN" baseline="-25000" dirty="0"/>
              <a:t>0</a:t>
            </a:r>
            <a:r>
              <a:rPr lang="zh-CN" altLang="en-US" dirty="0"/>
              <a:t>有：</a:t>
            </a:r>
            <a:r>
              <a:rPr lang="en-US" altLang="zh-CN" sz="2800" dirty="0"/>
              <a:t>0 </a:t>
            </a:r>
            <a:r>
              <a:rPr lang="en-US" altLang="zh-CN" sz="2800" dirty="0">
                <a:sym typeface="Symbol" pitchFamily="18" charset="2"/>
              </a:rPr>
              <a:t> </a:t>
            </a:r>
            <a:r>
              <a:rPr lang="en-US" altLang="zh-CN" sz="2800" i="1" dirty="0"/>
              <a:t>f</a:t>
            </a:r>
            <a:r>
              <a:rPr lang="en-US" altLang="zh-CN" sz="2800" dirty="0"/>
              <a:t>(</a:t>
            </a:r>
            <a:r>
              <a:rPr lang="en-US" altLang="zh-CN" sz="2800" i="1" dirty="0"/>
              <a:t>n</a:t>
            </a:r>
            <a:r>
              <a:rPr lang="en-US" altLang="zh-CN" sz="2800" dirty="0"/>
              <a:t>) </a:t>
            </a:r>
            <a:r>
              <a:rPr lang="en-US" altLang="zh-CN" sz="2800" b="1" dirty="0">
                <a:solidFill>
                  <a:srgbClr val="F72401"/>
                </a:solidFill>
                <a:sym typeface="Symbol" pitchFamily="18" charset="2"/>
              </a:rPr>
              <a:t></a:t>
            </a:r>
            <a:r>
              <a:rPr lang="en-US" altLang="zh-CN" sz="2800" dirty="0"/>
              <a:t> </a:t>
            </a:r>
            <a:r>
              <a:rPr lang="en-US" altLang="zh-CN" sz="2800" i="1" dirty="0"/>
              <a:t>cg</a:t>
            </a:r>
            <a:r>
              <a:rPr lang="en-US" altLang="zh-CN" sz="2800" dirty="0"/>
              <a:t>(</a:t>
            </a:r>
            <a:r>
              <a:rPr lang="en-US" altLang="zh-CN" sz="2800" i="1" dirty="0"/>
              <a:t>n</a:t>
            </a:r>
            <a:r>
              <a:rPr lang="en-US" altLang="zh-CN" sz="2800" dirty="0"/>
              <a:t>)</a:t>
            </a:r>
            <a:r>
              <a:rPr lang="en-US" altLang="zh-CN" dirty="0"/>
              <a:t> }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dirty="0"/>
              <a:t>称为：函数</a:t>
            </a:r>
            <a:r>
              <a:rPr lang="en-US" altLang="zh-CN" dirty="0"/>
              <a:t>f(</a:t>
            </a:r>
            <a:r>
              <a:rPr lang="en-US" altLang="zh-CN" i="1" dirty="0"/>
              <a:t>n</a:t>
            </a:r>
            <a:r>
              <a:rPr lang="en-US" altLang="zh-CN" dirty="0"/>
              <a:t>)</a:t>
            </a:r>
            <a:r>
              <a:rPr lang="zh-CN" altLang="en-US" dirty="0"/>
              <a:t>当</a:t>
            </a:r>
            <a:r>
              <a:rPr lang="en-US" altLang="zh-CN" i="1" dirty="0"/>
              <a:t>n</a:t>
            </a:r>
            <a:r>
              <a:rPr lang="zh-CN" altLang="en-US" dirty="0"/>
              <a:t>充分大时上有界，且</a:t>
            </a:r>
            <a:r>
              <a:rPr lang="en-US" altLang="zh-CN" dirty="0"/>
              <a:t>g(</a:t>
            </a:r>
            <a:r>
              <a:rPr lang="en-US" altLang="zh-CN" i="1" dirty="0"/>
              <a:t>n</a:t>
            </a:r>
            <a:r>
              <a:rPr lang="en-US" altLang="zh-CN" dirty="0"/>
              <a:t>)</a:t>
            </a:r>
            <a:r>
              <a:rPr lang="zh-CN" altLang="en-US" dirty="0"/>
              <a:t>是它的一个上界，记为</a:t>
            </a:r>
            <a:r>
              <a:rPr lang="en-US" altLang="zh-CN" dirty="0">
                <a:solidFill>
                  <a:srgbClr val="F72401"/>
                </a:solidFill>
              </a:rPr>
              <a:t>f(</a:t>
            </a:r>
            <a:r>
              <a:rPr lang="en-US" altLang="zh-CN" i="1" dirty="0">
                <a:solidFill>
                  <a:srgbClr val="F72401"/>
                </a:solidFill>
              </a:rPr>
              <a:t>n</a:t>
            </a:r>
            <a:r>
              <a:rPr lang="en-US" altLang="zh-CN" dirty="0">
                <a:solidFill>
                  <a:srgbClr val="F72401"/>
                </a:solidFill>
              </a:rPr>
              <a:t>)=O(g(</a:t>
            </a:r>
            <a:r>
              <a:rPr lang="en-US" altLang="zh-CN" i="1" dirty="0">
                <a:solidFill>
                  <a:srgbClr val="F72401"/>
                </a:solidFill>
              </a:rPr>
              <a:t>n</a:t>
            </a:r>
            <a:r>
              <a:rPr lang="en-US" altLang="zh-CN" dirty="0">
                <a:solidFill>
                  <a:srgbClr val="F72401"/>
                </a:solidFill>
              </a:rPr>
              <a:t>))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即</a:t>
            </a:r>
            <a:r>
              <a:rPr lang="en-US" altLang="zh-CN" dirty="0"/>
              <a:t>f(</a:t>
            </a:r>
            <a:r>
              <a:rPr lang="en-US" altLang="zh-CN" i="1" dirty="0"/>
              <a:t>n</a:t>
            </a:r>
            <a:r>
              <a:rPr lang="en-US" altLang="zh-CN" dirty="0"/>
              <a:t>)</a:t>
            </a:r>
            <a:r>
              <a:rPr lang="zh-CN" altLang="en-US" dirty="0"/>
              <a:t>的阶不高于</a:t>
            </a:r>
            <a:r>
              <a:rPr lang="en-US" altLang="zh-CN" dirty="0"/>
              <a:t>g(</a:t>
            </a:r>
            <a:r>
              <a:rPr lang="en-US" altLang="zh-CN" i="1" dirty="0"/>
              <a:t>n</a:t>
            </a:r>
            <a:r>
              <a:rPr lang="en-US" altLang="zh-CN" dirty="0"/>
              <a:t>)</a:t>
            </a:r>
            <a:r>
              <a:rPr lang="zh-CN" altLang="en-US" dirty="0"/>
              <a:t>的阶 </a:t>
            </a:r>
            <a:r>
              <a:rPr lang="en-US" altLang="zh-CN" dirty="0"/>
              <a:t>——</a:t>
            </a:r>
            <a:r>
              <a:rPr lang="en-US" altLang="zh-CN" i="1" dirty="0"/>
              <a:t>f</a:t>
            </a:r>
            <a:r>
              <a:rPr lang="zh-CN" altLang="en-US" dirty="0"/>
              <a:t>上升规模</a:t>
            </a:r>
            <a:r>
              <a:rPr lang="en-US" altLang="zh-CN" dirty="0"/>
              <a:t>/</a:t>
            </a:r>
            <a:r>
              <a:rPr lang="zh-CN" altLang="en-US" dirty="0"/>
              <a:t>档次不快于于</a:t>
            </a:r>
            <a:r>
              <a:rPr lang="en-US" altLang="zh-CN" i="1" dirty="0"/>
              <a:t>g</a:t>
            </a:r>
            <a:r>
              <a:rPr lang="en-US" altLang="zh-CN" dirty="0"/>
              <a:t> 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注：并非</a:t>
            </a:r>
            <a:r>
              <a:rPr lang="en-US" altLang="zh-CN" i="1" dirty="0"/>
              <a:t>f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dirty="0"/>
              <a:t>) </a:t>
            </a:r>
            <a:r>
              <a:rPr lang="en-US" altLang="zh-CN" b="1" dirty="0">
                <a:solidFill>
                  <a:srgbClr val="F72401"/>
                </a:solidFill>
                <a:sym typeface="Symbol" pitchFamily="18" charset="2"/>
              </a:rPr>
              <a:t></a:t>
            </a:r>
            <a:r>
              <a:rPr lang="en-US" altLang="zh-CN" dirty="0"/>
              <a:t> </a:t>
            </a:r>
            <a:r>
              <a:rPr lang="en-US" altLang="zh-CN" i="1" dirty="0"/>
              <a:t>g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dirty="0"/>
              <a:t>)</a:t>
            </a:r>
            <a:r>
              <a:rPr lang="en-US" altLang="zh-CN" sz="2000" dirty="0"/>
              <a:t> 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sz="2400" b="1" dirty="0">
              <a:solidFill>
                <a:srgbClr val="3907F1"/>
              </a:solidFill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/>
              <a:t>E.g.1 f(</a:t>
            </a:r>
            <a:r>
              <a:rPr lang="en-US" altLang="zh-CN" sz="2400" i="1" dirty="0"/>
              <a:t>n</a:t>
            </a:r>
            <a:r>
              <a:rPr lang="en-US" altLang="zh-CN" sz="2400" dirty="0"/>
              <a:t>)=5n</a:t>
            </a:r>
            <a:r>
              <a:rPr lang="en-US" altLang="zh-CN" sz="2400" baseline="30000" dirty="0"/>
              <a:t>2 </a:t>
            </a:r>
            <a:r>
              <a:rPr lang="en-US" altLang="zh-CN" sz="2400" dirty="0"/>
              <a:t>+1, g(</a:t>
            </a:r>
            <a:r>
              <a:rPr lang="en-US" altLang="zh-CN" sz="2400" i="1" dirty="0"/>
              <a:t>n</a:t>
            </a:r>
            <a:r>
              <a:rPr lang="en-US" altLang="zh-CN" sz="2400" dirty="0"/>
              <a:t>)=2n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,</a:t>
            </a:r>
            <a:r>
              <a:rPr lang="en-US" altLang="zh-CN" sz="2400" i="1" dirty="0"/>
              <a:t> n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=1, </a:t>
            </a:r>
            <a:r>
              <a:rPr lang="en-US" altLang="zh-CN" sz="2400" i="1" dirty="0"/>
              <a:t>c</a:t>
            </a:r>
            <a:r>
              <a:rPr lang="en-US" altLang="zh-CN" sz="2400" dirty="0"/>
              <a:t>=3</a:t>
            </a:r>
            <a:endParaRPr lang="zh-CN" altLang="en-US" sz="2400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80AC2D-7408-4522-A7AF-D1B613D9E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47B8E6-FD02-49A8-86E7-1D0647AD0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55261F-CCB7-43E6-9FBA-F5D3B0FB6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8" name="标注: 线形(带边框和强调线) 7">
            <a:extLst>
              <a:ext uri="{FF2B5EF4-FFF2-40B4-BE49-F238E27FC236}">
                <a16:creationId xmlns:a16="http://schemas.microsoft.com/office/drawing/2014/main" id="{1A5A1768-7740-4C30-9E74-8359B5D80909}"/>
              </a:ext>
            </a:extLst>
          </p:cNvPr>
          <p:cNvSpPr/>
          <p:nvPr/>
        </p:nvSpPr>
        <p:spPr>
          <a:xfrm>
            <a:off x="5832125" y="767565"/>
            <a:ext cx="3086100" cy="612648"/>
          </a:xfrm>
          <a:prstGeom prst="accentBorderCallout1">
            <a:avLst>
              <a:gd name="adj1" fmla="val 18750"/>
              <a:gd name="adj2" fmla="val -8333"/>
              <a:gd name="adj3" fmla="val 135943"/>
              <a:gd name="adj4" fmla="val -13027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ea typeface="微软雅黑 Light" panose="020B0502040204020203" pitchFamily="34" charset="-122"/>
              </a:rPr>
              <a:t>以</a:t>
            </a:r>
            <a:r>
              <a:rPr lang="en-US" altLang="zh-CN" dirty="0">
                <a:solidFill>
                  <a:schemeClr val="tx1"/>
                </a:solidFill>
                <a:ea typeface="微软雅黑 Light" panose="020B0502040204020203" pitchFamily="34" charset="-122"/>
              </a:rPr>
              <a:t>g(n)</a:t>
            </a:r>
            <a:r>
              <a:rPr lang="zh-CN" altLang="en-US" dirty="0">
                <a:solidFill>
                  <a:schemeClr val="tx1"/>
                </a:solidFill>
                <a:ea typeface="微软雅黑 Light" panose="020B0502040204020203" pitchFamily="34" charset="-122"/>
              </a:rPr>
              <a:t>为渐近上界的函数集合</a:t>
            </a:r>
          </a:p>
        </p:txBody>
      </p:sp>
    </p:spTree>
    <p:extLst>
      <p:ext uri="{BB962C8B-B14F-4D97-AF65-F5344CB8AC3E}">
        <p14:creationId xmlns:p14="http://schemas.microsoft.com/office/powerpoint/2010/main" val="914085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DAB3731-7336-410D-A390-F3DA0E20D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渐进上界</a:t>
            </a:r>
            <a:r>
              <a:rPr lang="en-US" altLang="zh-CN" dirty="0">
                <a:latin typeface="+mn-lt"/>
              </a:rPr>
              <a:t>f(</a:t>
            </a:r>
            <a:r>
              <a:rPr lang="en-US" altLang="zh-CN" i="1" dirty="0">
                <a:latin typeface="+mn-lt"/>
              </a:rPr>
              <a:t>n</a:t>
            </a:r>
            <a:r>
              <a:rPr lang="en-US" altLang="zh-CN" dirty="0">
                <a:latin typeface="+mn-lt"/>
              </a:rPr>
              <a:t>)=O(g(</a:t>
            </a:r>
            <a:r>
              <a:rPr lang="en-US" altLang="zh-CN" i="1" dirty="0">
                <a:latin typeface="+mn-lt"/>
              </a:rPr>
              <a:t>n</a:t>
            </a:r>
            <a:r>
              <a:rPr lang="en-US" altLang="zh-CN" dirty="0">
                <a:latin typeface="+mn-lt"/>
              </a:rPr>
              <a:t>))</a:t>
            </a:r>
            <a:endParaRPr lang="zh-CN" altLang="en-US" dirty="0">
              <a:latin typeface="+mn-lt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1839258-F2F5-4BE1-A225-92F493BA0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0E74975-4827-4F9E-845A-D91F03642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F5FF2FB-9FE3-4896-8896-04BBDF6CF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7CDD1511-3A1B-438B-857F-AC7FBD5B82E7}"/>
              </a:ext>
            </a:extLst>
          </p:cNvPr>
          <p:cNvSpPr>
            <a:spLocks noChangeShapeType="1"/>
          </p:cNvSpPr>
          <p:nvPr/>
        </p:nvSpPr>
        <p:spPr bwMode="auto">
          <a:xfrm>
            <a:off x="337039" y="5745529"/>
            <a:ext cx="7200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2000">
              <a:ea typeface="微软雅黑 Light" panose="020B0502040204020203" pitchFamily="34" charset="-122"/>
            </a:endParaRPr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D2D54F21-772E-4CFF-916A-24D9D8F3CFA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76902" y="1713279"/>
            <a:ext cx="0" cy="403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2000">
              <a:ea typeface="微软雅黑 Light" panose="020B0502040204020203" pitchFamily="34" charset="-122"/>
            </a:endParaRPr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4AC33E18-62D2-4594-B9EA-92F5482C27A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05464" y="1713279"/>
            <a:ext cx="6408738" cy="3455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2000">
              <a:ea typeface="微软雅黑 Light" panose="020B0502040204020203" pitchFamily="34" charset="-122"/>
            </a:endParaRPr>
          </a:p>
        </p:txBody>
      </p:sp>
      <p:sp>
        <p:nvSpPr>
          <p:cNvPr id="9" name="Text Box 8">
            <a:extLst>
              <a:ext uri="{FF2B5EF4-FFF2-40B4-BE49-F238E27FC236}">
                <a16:creationId xmlns:a16="http://schemas.microsoft.com/office/drawing/2014/main" id="{66C4362C-5EB3-4244-8C58-2BB6635D2B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7214" y="1784717"/>
            <a:ext cx="64928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i="1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c</a:t>
            </a:r>
            <a:r>
              <a:rPr lang="en-US" altLang="zh-CN" sz="2000" i="1" dirty="0">
                <a:latin typeface="+mn-lt"/>
                <a:ea typeface="微软雅黑 Light" panose="020B0502040204020203" pitchFamily="34" charset="-122"/>
              </a:rPr>
              <a:t>g</a:t>
            </a:r>
            <a:r>
              <a:rPr lang="en-US" altLang="zh-CN" sz="2000" dirty="0">
                <a:latin typeface="+mn-lt"/>
                <a:ea typeface="微软雅黑 Light" panose="020B0502040204020203" pitchFamily="34" charset="-122"/>
              </a:rPr>
              <a:t>(</a:t>
            </a:r>
            <a:r>
              <a:rPr lang="en-US" altLang="zh-CN" sz="2000" i="1" dirty="0">
                <a:latin typeface="+mn-lt"/>
                <a:ea typeface="微软雅黑 Light" panose="020B0502040204020203" pitchFamily="34" charset="-122"/>
              </a:rPr>
              <a:t>n)</a:t>
            </a: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1EAD0735-E8C5-4DC3-9E47-CC11A10E5F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9064" y="3584942"/>
            <a:ext cx="64928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i="1">
                <a:latin typeface="+mn-lt"/>
                <a:ea typeface="微软雅黑 Light" panose="020B0502040204020203" pitchFamily="34" charset="-122"/>
              </a:rPr>
              <a:t>f</a:t>
            </a:r>
            <a:r>
              <a:rPr lang="en-US" altLang="zh-CN" sz="2000">
                <a:latin typeface="+mn-lt"/>
                <a:ea typeface="微软雅黑 Light" panose="020B0502040204020203" pitchFamily="34" charset="-122"/>
              </a:rPr>
              <a:t>(</a:t>
            </a:r>
            <a:r>
              <a:rPr lang="en-US" altLang="zh-CN" sz="2000" i="1">
                <a:latin typeface="+mn-lt"/>
                <a:ea typeface="微软雅黑 Light" panose="020B0502040204020203" pitchFamily="34" charset="-122"/>
              </a:rPr>
              <a:t>n)</a:t>
            </a:r>
          </a:p>
        </p:txBody>
      </p:sp>
      <p:sp>
        <p:nvSpPr>
          <p:cNvPr id="11" name="Line 11">
            <a:extLst>
              <a:ext uri="{FF2B5EF4-FFF2-40B4-BE49-F238E27FC236}">
                <a16:creationId xmlns:a16="http://schemas.microsoft.com/office/drawing/2014/main" id="{C864141C-431A-4E49-AB1D-4DA48028AF56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8077" y="2792779"/>
            <a:ext cx="0" cy="29527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2000">
              <a:ea typeface="微软雅黑 Light" panose="020B0502040204020203" pitchFamily="34" charset="-122"/>
            </a:endParaRPr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627AA7E5-2401-478F-8121-803D17B97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9152" y="5745529"/>
            <a:ext cx="52094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000" i="1" dirty="0">
                <a:ea typeface="微软雅黑 Light" panose="020B0502040204020203" pitchFamily="34" charset="-122"/>
              </a:rPr>
              <a:t>n</a:t>
            </a:r>
            <a:r>
              <a:rPr lang="en-US" altLang="zh-CN" sz="2000" baseline="-25000" dirty="0">
                <a:ea typeface="微软雅黑 Light" panose="020B0502040204020203" pitchFamily="34" charset="-122"/>
              </a:rPr>
              <a:t>0</a:t>
            </a:r>
          </a:p>
        </p:txBody>
      </p:sp>
      <p:sp>
        <p:nvSpPr>
          <p:cNvPr id="13" name="Freeform 14">
            <a:extLst>
              <a:ext uri="{FF2B5EF4-FFF2-40B4-BE49-F238E27FC236}">
                <a16:creationId xmlns:a16="http://schemas.microsoft.com/office/drawing/2014/main" id="{1E0721A9-6307-42FB-903F-D96D0BE5C43E}"/>
              </a:ext>
            </a:extLst>
          </p:cNvPr>
          <p:cNvSpPr>
            <a:spLocks/>
          </p:cNvSpPr>
          <p:nvPr/>
        </p:nvSpPr>
        <p:spPr bwMode="auto">
          <a:xfrm>
            <a:off x="1776902" y="2505442"/>
            <a:ext cx="6624637" cy="2016125"/>
          </a:xfrm>
          <a:custGeom>
            <a:avLst/>
            <a:gdLst>
              <a:gd name="T0" fmla="*/ 0 w 4173"/>
              <a:gd name="T1" fmla="*/ 2147483647 h 1270"/>
              <a:gd name="T2" fmla="*/ 2147483647 w 4173"/>
              <a:gd name="T3" fmla="*/ 2147483647 h 1270"/>
              <a:gd name="T4" fmla="*/ 2147483647 w 4173"/>
              <a:gd name="T5" fmla="*/ 2147483647 h 1270"/>
              <a:gd name="T6" fmla="*/ 2147483647 w 4173"/>
              <a:gd name="T7" fmla="*/ 2147483647 h 1270"/>
              <a:gd name="T8" fmla="*/ 2147483647 w 4173"/>
              <a:gd name="T9" fmla="*/ 2147483647 h 1270"/>
              <a:gd name="T10" fmla="*/ 2147483647 w 4173"/>
              <a:gd name="T11" fmla="*/ 2147483647 h 1270"/>
              <a:gd name="T12" fmla="*/ 2147483647 w 4173"/>
              <a:gd name="T13" fmla="*/ 2147483647 h 1270"/>
              <a:gd name="T14" fmla="*/ 2147483647 w 4173"/>
              <a:gd name="T15" fmla="*/ 2147483647 h 1270"/>
              <a:gd name="T16" fmla="*/ 2147483647 w 4173"/>
              <a:gd name="T17" fmla="*/ 0 h 127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173" h="1270">
                <a:moveTo>
                  <a:pt x="0" y="1179"/>
                </a:moveTo>
                <a:cubicBezTo>
                  <a:pt x="121" y="1224"/>
                  <a:pt x="242" y="1270"/>
                  <a:pt x="363" y="1225"/>
                </a:cubicBezTo>
                <a:cubicBezTo>
                  <a:pt x="484" y="1180"/>
                  <a:pt x="605" y="975"/>
                  <a:pt x="726" y="907"/>
                </a:cubicBezTo>
                <a:cubicBezTo>
                  <a:pt x="847" y="839"/>
                  <a:pt x="953" y="778"/>
                  <a:pt x="1089" y="816"/>
                </a:cubicBezTo>
                <a:cubicBezTo>
                  <a:pt x="1225" y="854"/>
                  <a:pt x="1406" y="1225"/>
                  <a:pt x="1542" y="1134"/>
                </a:cubicBezTo>
                <a:cubicBezTo>
                  <a:pt x="1678" y="1043"/>
                  <a:pt x="1807" y="438"/>
                  <a:pt x="1905" y="272"/>
                </a:cubicBezTo>
                <a:cubicBezTo>
                  <a:pt x="2003" y="106"/>
                  <a:pt x="1996" y="53"/>
                  <a:pt x="2132" y="136"/>
                </a:cubicBezTo>
                <a:cubicBezTo>
                  <a:pt x="2268" y="219"/>
                  <a:pt x="2382" y="794"/>
                  <a:pt x="2722" y="771"/>
                </a:cubicBezTo>
                <a:cubicBezTo>
                  <a:pt x="3062" y="748"/>
                  <a:pt x="3931" y="128"/>
                  <a:pt x="4173" y="0"/>
                </a:cubicBezTo>
              </a:path>
            </a:pathLst>
          </a:custGeom>
          <a:noFill/>
          <a:ln w="9525">
            <a:solidFill>
              <a:srgbClr val="F7240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2000">
              <a:ea typeface="微软雅黑 Light" panose="020B0502040204020203" pitchFamily="34" charset="-122"/>
            </a:endParaRPr>
          </a:p>
        </p:txBody>
      </p:sp>
      <p:sp>
        <p:nvSpPr>
          <p:cNvPr id="14" name="Text Box 15">
            <a:extLst>
              <a:ext uri="{FF2B5EF4-FFF2-40B4-BE49-F238E27FC236}">
                <a16:creationId xmlns:a16="http://schemas.microsoft.com/office/drawing/2014/main" id="{A7292A1A-5F81-479C-8F24-2382EACDAB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3477" y="2289542"/>
            <a:ext cx="69762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000" dirty="0">
                <a:latin typeface="+mn-lt"/>
                <a:ea typeface="微软雅黑 Light" panose="020B0502040204020203" pitchFamily="34" charset="-122"/>
              </a:rPr>
              <a:t>平行</a:t>
            </a:r>
          </a:p>
        </p:txBody>
      </p:sp>
      <p:sp>
        <p:nvSpPr>
          <p:cNvPr id="15" name="Text Box 16">
            <a:extLst>
              <a:ext uri="{FF2B5EF4-FFF2-40B4-BE49-F238E27FC236}">
                <a16:creationId xmlns:a16="http://schemas.microsoft.com/office/drawing/2014/main" id="{DC7FA7D6-B3FA-4861-BDBF-1575E08535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1452" y="1156067"/>
            <a:ext cx="79233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E.g.2</a:t>
            </a:r>
          </a:p>
        </p:txBody>
      </p:sp>
      <p:sp>
        <p:nvSpPr>
          <p:cNvPr id="16" name="Line 7">
            <a:extLst>
              <a:ext uri="{FF2B5EF4-FFF2-40B4-BE49-F238E27FC236}">
                <a16:creationId xmlns:a16="http://schemas.microsoft.com/office/drawing/2014/main" id="{A2BC0568-BAC7-44DD-BE08-6CA95B67696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00070" y="2576145"/>
            <a:ext cx="5941705" cy="318922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2000" dirty="0">
              <a:ea typeface="微软雅黑 Light" panose="020B0502040204020203" pitchFamily="34" charset="-122"/>
            </a:endParaRPr>
          </a:p>
        </p:txBody>
      </p:sp>
      <p:sp>
        <p:nvSpPr>
          <p:cNvPr id="17" name="Text Box 8">
            <a:extLst>
              <a:ext uri="{FF2B5EF4-FFF2-40B4-BE49-F238E27FC236}">
                <a16:creationId xmlns:a16="http://schemas.microsoft.com/office/drawing/2014/main" id="{A8A4825A-332D-483B-9012-F96949A3E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0183" y="3183089"/>
            <a:ext cx="64928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i="1" dirty="0">
                <a:latin typeface="+mn-lt"/>
                <a:ea typeface="微软雅黑 Light" panose="020B0502040204020203" pitchFamily="34" charset="-122"/>
              </a:rPr>
              <a:t>g</a:t>
            </a:r>
            <a:r>
              <a:rPr lang="en-US" altLang="zh-CN" sz="2000" dirty="0">
                <a:latin typeface="+mn-lt"/>
                <a:ea typeface="微软雅黑 Light" panose="020B0502040204020203" pitchFamily="34" charset="-122"/>
              </a:rPr>
              <a:t>(</a:t>
            </a:r>
            <a:r>
              <a:rPr lang="en-US" altLang="zh-CN" sz="2000" i="1" dirty="0">
                <a:latin typeface="+mn-lt"/>
                <a:ea typeface="微软雅黑 Light" panose="020B0502040204020203" pitchFamily="34" charset="-122"/>
              </a:rPr>
              <a:t>n)</a:t>
            </a:r>
          </a:p>
        </p:txBody>
      </p:sp>
    </p:spTree>
    <p:extLst>
      <p:ext uri="{BB962C8B-B14F-4D97-AF65-F5344CB8AC3E}">
        <p14:creationId xmlns:p14="http://schemas.microsoft.com/office/powerpoint/2010/main" val="1175111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682D1D-4184-4E6C-B2FC-908031C7C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Times New Roman" pitchFamily="18" charset="0"/>
              </a:rPr>
              <a:t>渐近下界</a:t>
            </a:r>
            <a:r>
              <a:rPr lang="zh-CN" altLang="en-US" dirty="0">
                <a:latin typeface="Times New Roman" pitchFamily="18" charset="0"/>
                <a:sym typeface="Symbol" pitchFamily="18" charset="2"/>
              </a:rPr>
              <a:t></a:t>
            </a:r>
            <a:r>
              <a:rPr lang="zh-CN" altLang="en-US" dirty="0">
                <a:latin typeface="Times New Roman" pitchFamily="18" charset="0"/>
              </a:rPr>
              <a:t>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1622BE-43FB-4A28-BE6C-993F97965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4"/>
            <a:ext cx="8897136" cy="4882291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3907F1"/>
                </a:solidFill>
              </a:rPr>
              <a:t>渐近下界</a:t>
            </a:r>
            <a:r>
              <a:rPr lang="zh-CN" altLang="en-US" b="1" dirty="0">
                <a:solidFill>
                  <a:srgbClr val="3907F1"/>
                </a:solidFill>
                <a:sym typeface="Symbol" pitchFamily="18" charset="2"/>
              </a:rPr>
              <a:t></a:t>
            </a:r>
            <a:r>
              <a:rPr lang="zh-CN" altLang="en-US" dirty="0"/>
              <a:t> </a:t>
            </a:r>
          </a:p>
          <a:p>
            <a:pPr>
              <a:lnSpc>
                <a:spcPct val="150000"/>
              </a:lnSpc>
              <a:buNone/>
            </a:pPr>
            <a:r>
              <a:rPr lang="zh-CN" altLang="en-US" dirty="0">
                <a:sym typeface="Symbol" pitchFamily="18" charset="2"/>
              </a:rPr>
              <a:t>           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i="1" dirty="0"/>
              <a:t>g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dirty="0"/>
              <a:t>)) = { </a:t>
            </a:r>
            <a:r>
              <a:rPr lang="en-US" altLang="zh-CN" i="1" dirty="0"/>
              <a:t>f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dirty="0"/>
              <a:t>) | </a:t>
            </a:r>
            <a:r>
              <a:rPr lang="zh-CN" altLang="en-US" dirty="0">
                <a:solidFill>
                  <a:srgbClr val="F72401"/>
                </a:solidFill>
              </a:rPr>
              <a:t>存在正常数</a:t>
            </a:r>
            <a:r>
              <a:rPr lang="en-US" altLang="zh-CN" i="1" dirty="0">
                <a:solidFill>
                  <a:srgbClr val="F72401"/>
                </a:solidFill>
              </a:rPr>
              <a:t>c</a:t>
            </a:r>
            <a:r>
              <a:rPr lang="zh-CN" altLang="en-US" dirty="0"/>
              <a:t>和</a:t>
            </a:r>
            <a:r>
              <a:rPr lang="en-US" altLang="zh-CN" i="1" dirty="0"/>
              <a:t>n</a:t>
            </a:r>
            <a:r>
              <a:rPr lang="en-US" altLang="zh-CN" baseline="-25000" dirty="0"/>
              <a:t>0 </a:t>
            </a:r>
            <a:r>
              <a:rPr lang="zh-CN" altLang="en-US" dirty="0"/>
              <a:t>，</a:t>
            </a:r>
            <a:endParaRPr lang="en-US" altLang="zh-CN" dirty="0"/>
          </a:p>
          <a:p>
            <a:pPr>
              <a:lnSpc>
                <a:spcPct val="150000"/>
              </a:lnSpc>
              <a:buNone/>
            </a:pPr>
            <a:r>
              <a:rPr lang="en-US" altLang="zh-CN" dirty="0"/>
              <a:t>                                        </a:t>
            </a:r>
            <a:r>
              <a:rPr lang="zh-CN" altLang="en-US" dirty="0"/>
              <a:t>使得对所有</a:t>
            </a:r>
            <a:r>
              <a:rPr lang="en-US" altLang="zh-CN" i="1" dirty="0"/>
              <a:t>n</a:t>
            </a:r>
            <a:r>
              <a:rPr lang="en-US" altLang="zh-CN" dirty="0">
                <a:sym typeface="Symbol" pitchFamily="18" charset="2"/>
              </a:rPr>
              <a:t> </a:t>
            </a:r>
            <a:r>
              <a:rPr lang="en-US" altLang="zh-CN" i="1" dirty="0"/>
              <a:t>n</a:t>
            </a:r>
            <a:r>
              <a:rPr lang="en-US" altLang="zh-CN" baseline="-25000" dirty="0"/>
              <a:t>0</a:t>
            </a:r>
            <a:r>
              <a:rPr lang="zh-CN" altLang="en-US" dirty="0"/>
              <a:t>有：</a:t>
            </a:r>
            <a:r>
              <a:rPr lang="en-US" altLang="zh-CN" dirty="0"/>
              <a:t>0</a:t>
            </a:r>
            <a:r>
              <a:rPr lang="en-US" altLang="zh-CN" dirty="0">
                <a:sym typeface="Symbol" pitchFamily="18" charset="2"/>
              </a:rPr>
              <a:t></a:t>
            </a:r>
            <a:r>
              <a:rPr lang="en-US" altLang="zh-CN" dirty="0"/>
              <a:t> </a:t>
            </a:r>
            <a:r>
              <a:rPr lang="en-US" altLang="zh-CN" i="1" dirty="0"/>
              <a:t>cg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dirty="0"/>
              <a:t>) </a:t>
            </a:r>
            <a:r>
              <a:rPr lang="en-US" altLang="zh-CN" b="1" dirty="0">
                <a:solidFill>
                  <a:srgbClr val="F72401"/>
                </a:solidFill>
                <a:sym typeface="Symbol" pitchFamily="18" charset="2"/>
              </a:rPr>
              <a:t></a:t>
            </a:r>
            <a:r>
              <a:rPr lang="en-US" altLang="zh-CN" b="1" dirty="0">
                <a:solidFill>
                  <a:srgbClr val="F72401"/>
                </a:solidFill>
              </a:rPr>
              <a:t> </a:t>
            </a:r>
            <a:r>
              <a:rPr lang="en-US" altLang="zh-CN" i="1" dirty="0"/>
              <a:t>f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dirty="0"/>
              <a:t>) }</a:t>
            </a:r>
          </a:p>
          <a:p>
            <a:endParaRPr lang="en-US" altLang="zh-CN" dirty="0"/>
          </a:p>
          <a:p>
            <a:r>
              <a:rPr lang="zh-CN" altLang="en-US" dirty="0"/>
              <a:t>称为：函数</a:t>
            </a:r>
            <a:r>
              <a:rPr lang="en-US" altLang="zh-CN" dirty="0"/>
              <a:t>f(</a:t>
            </a:r>
            <a:r>
              <a:rPr lang="en-US" altLang="zh-CN" i="1" dirty="0"/>
              <a:t>n</a:t>
            </a:r>
            <a:r>
              <a:rPr lang="en-US" altLang="zh-CN" dirty="0"/>
              <a:t>)</a:t>
            </a:r>
            <a:r>
              <a:rPr lang="zh-CN" altLang="en-US" dirty="0"/>
              <a:t>当</a:t>
            </a:r>
            <a:r>
              <a:rPr lang="en-US" altLang="zh-CN" i="1" dirty="0"/>
              <a:t>n</a:t>
            </a:r>
            <a:r>
              <a:rPr lang="zh-CN" altLang="en-US" dirty="0"/>
              <a:t>充分大时下有界，且</a:t>
            </a:r>
            <a:r>
              <a:rPr lang="en-US" altLang="zh-CN" dirty="0"/>
              <a:t>g(</a:t>
            </a:r>
            <a:r>
              <a:rPr lang="en-US" altLang="zh-CN" i="1" dirty="0"/>
              <a:t>n</a:t>
            </a:r>
            <a:r>
              <a:rPr lang="en-US" altLang="zh-CN" dirty="0"/>
              <a:t>)</a:t>
            </a:r>
            <a:r>
              <a:rPr lang="zh-CN" altLang="en-US" dirty="0"/>
              <a:t>是它的一个下界，记为</a:t>
            </a:r>
            <a:r>
              <a:rPr lang="en-US" altLang="zh-CN" dirty="0">
                <a:solidFill>
                  <a:srgbClr val="F72401"/>
                </a:solidFill>
              </a:rPr>
              <a:t>f(</a:t>
            </a:r>
            <a:r>
              <a:rPr lang="en-US" altLang="zh-CN" i="1" dirty="0"/>
              <a:t>n</a:t>
            </a:r>
            <a:r>
              <a:rPr lang="en-US" altLang="zh-CN" dirty="0">
                <a:solidFill>
                  <a:srgbClr val="F72401"/>
                </a:solidFill>
              </a:rPr>
              <a:t>)= </a:t>
            </a:r>
            <a:r>
              <a:rPr lang="en-US" altLang="zh-CN" dirty="0">
                <a:solidFill>
                  <a:srgbClr val="F72401"/>
                </a:solidFill>
                <a:sym typeface="Symbol" pitchFamily="18" charset="2"/>
              </a:rPr>
              <a:t></a:t>
            </a:r>
            <a:r>
              <a:rPr lang="en-US" altLang="zh-CN" dirty="0">
                <a:solidFill>
                  <a:srgbClr val="F72401"/>
                </a:solidFill>
              </a:rPr>
              <a:t>(g(</a:t>
            </a:r>
            <a:r>
              <a:rPr lang="en-US" altLang="zh-CN" i="1" dirty="0"/>
              <a:t>n</a:t>
            </a:r>
            <a:r>
              <a:rPr lang="en-US" altLang="zh-CN" dirty="0">
                <a:solidFill>
                  <a:srgbClr val="F72401"/>
                </a:solidFill>
              </a:rPr>
              <a:t>))</a:t>
            </a:r>
          </a:p>
          <a:p>
            <a:pPr lvl="1"/>
            <a:r>
              <a:rPr lang="zh-CN" altLang="en-US" dirty="0"/>
              <a:t>即</a:t>
            </a:r>
            <a:r>
              <a:rPr lang="en-US" altLang="zh-CN" dirty="0"/>
              <a:t>f(</a:t>
            </a:r>
            <a:r>
              <a:rPr lang="en-US" altLang="zh-CN" i="1" dirty="0"/>
              <a:t>n</a:t>
            </a:r>
            <a:r>
              <a:rPr lang="en-US" altLang="zh-CN" dirty="0"/>
              <a:t>)</a:t>
            </a:r>
            <a:r>
              <a:rPr lang="zh-CN" altLang="en-US" dirty="0"/>
              <a:t>的阶不低于</a:t>
            </a:r>
            <a:r>
              <a:rPr lang="en-US" altLang="zh-CN" dirty="0"/>
              <a:t>g(</a:t>
            </a:r>
            <a:r>
              <a:rPr lang="en-US" altLang="zh-CN" i="1" dirty="0"/>
              <a:t>n</a:t>
            </a:r>
            <a:r>
              <a:rPr lang="en-US" altLang="zh-CN" dirty="0"/>
              <a:t>)</a:t>
            </a:r>
            <a:r>
              <a:rPr lang="zh-CN" altLang="en-US" dirty="0"/>
              <a:t>的阶</a:t>
            </a:r>
            <a:r>
              <a:rPr lang="en-US" altLang="zh-CN" dirty="0"/>
              <a:t>——</a:t>
            </a:r>
            <a:r>
              <a:rPr lang="en-US" altLang="zh-CN" i="1" dirty="0"/>
              <a:t>f</a:t>
            </a:r>
            <a:r>
              <a:rPr lang="zh-CN" altLang="en-US" dirty="0"/>
              <a:t>上升规模</a:t>
            </a:r>
            <a:r>
              <a:rPr lang="en-US" altLang="zh-CN" dirty="0"/>
              <a:t>/</a:t>
            </a:r>
            <a:r>
              <a:rPr lang="zh-CN" altLang="en-US" dirty="0"/>
              <a:t>档次不慢于</a:t>
            </a:r>
            <a:r>
              <a:rPr lang="en-US" altLang="zh-CN" i="1" dirty="0"/>
              <a:t>g</a:t>
            </a:r>
            <a:endParaRPr lang="zh-CN" altLang="en-US" dirty="0"/>
          </a:p>
          <a:p>
            <a:endParaRPr lang="en-US" altLang="zh-CN" sz="2400" b="1" dirty="0">
              <a:solidFill>
                <a:srgbClr val="3907F1"/>
              </a:solidFill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/>
              <a:t>E.g.3  f(</a:t>
            </a:r>
            <a:r>
              <a:rPr lang="en-US" altLang="zh-CN" sz="2400" i="1" dirty="0"/>
              <a:t>n</a:t>
            </a:r>
            <a:r>
              <a:rPr lang="en-US" altLang="zh-CN" sz="2400" dirty="0"/>
              <a:t>)=5n</a:t>
            </a:r>
            <a:r>
              <a:rPr lang="en-US" altLang="zh-CN" sz="2400" baseline="30000" dirty="0"/>
              <a:t>2 </a:t>
            </a:r>
            <a:r>
              <a:rPr lang="en-US" altLang="zh-CN" sz="2400" dirty="0"/>
              <a:t>+1</a:t>
            </a:r>
            <a:r>
              <a:rPr lang="zh-CN" altLang="en-US" sz="2400" dirty="0"/>
              <a:t>，</a:t>
            </a:r>
            <a:r>
              <a:rPr lang="en-US" altLang="zh-CN" sz="2400" dirty="0"/>
              <a:t>g(</a:t>
            </a:r>
            <a:r>
              <a:rPr lang="en-US" altLang="zh-CN" sz="2400" i="1" dirty="0"/>
              <a:t>n</a:t>
            </a:r>
            <a:r>
              <a:rPr lang="en-US" altLang="zh-CN" sz="2400" dirty="0"/>
              <a:t>)=10n</a:t>
            </a:r>
            <a:r>
              <a:rPr lang="en-US" altLang="zh-CN" sz="2400" baseline="30000" dirty="0"/>
              <a:t>1.5 </a:t>
            </a:r>
            <a:r>
              <a:rPr lang="zh-CN" altLang="en-US" sz="2400" dirty="0"/>
              <a:t>，取</a:t>
            </a:r>
            <a:r>
              <a:rPr lang="en-US" altLang="zh-CN" sz="2400" i="1" dirty="0"/>
              <a:t>n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=4</a:t>
            </a:r>
            <a:r>
              <a:rPr lang="zh-CN" altLang="en-US" sz="2400" dirty="0"/>
              <a:t>，</a:t>
            </a:r>
            <a:r>
              <a:rPr lang="en-US" altLang="zh-CN" sz="2400" i="1" dirty="0"/>
              <a:t>c</a:t>
            </a:r>
            <a:r>
              <a:rPr lang="en-US" altLang="zh-CN" sz="2400" dirty="0"/>
              <a:t>=1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B3D15-64D9-4DE9-ABC8-E1EFBC0B3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BF7CF3-BA10-43F2-BC89-6A7760D5F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563C87-7E21-4F13-8B4F-BA68193CC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7" name="标注: 线形(带边框和强调线) 6">
            <a:extLst>
              <a:ext uri="{FF2B5EF4-FFF2-40B4-BE49-F238E27FC236}">
                <a16:creationId xmlns:a16="http://schemas.microsoft.com/office/drawing/2014/main" id="{B28440E3-0C63-4980-9416-A6DCC2BFCBE0}"/>
              </a:ext>
            </a:extLst>
          </p:cNvPr>
          <p:cNvSpPr/>
          <p:nvPr/>
        </p:nvSpPr>
        <p:spPr>
          <a:xfrm>
            <a:off x="5808740" y="893263"/>
            <a:ext cx="3086100" cy="612648"/>
          </a:xfrm>
          <a:prstGeom prst="accentBorderCallout1">
            <a:avLst>
              <a:gd name="adj1" fmla="val 18750"/>
              <a:gd name="adj2" fmla="val -8333"/>
              <a:gd name="adj3" fmla="val 92128"/>
              <a:gd name="adj4" fmla="val -11295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ea typeface="微软雅黑 Light" panose="020B0502040204020203" pitchFamily="34" charset="-122"/>
              </a:rPr>
              <a:t>以</a:t>
            </a:r>
            <a:r>
              <a:rPr lang="en-US" altLang="zh-CN" dirty="0">
                <a:solidFill>
                  <a:schemeClr val="tx1"/>
                </a:solidFill>
                <a:ea typeface="微软雅黑 Light" panose="020B0502040204020203" pitchFamily="34" charset="-122"/>
              </a:rPr>
              <a:t>g(n)</a:t>
            </a:r>
            <a:r>
              <a:rPr lang="zh-CN" altLang="en-US" dirty="0">
                <a:solidFill>
                  <a:schemeClr val="tx1"/>
                </a:solidFill>
                <a:ea typeface="微软雅黑 Light" panose="020B0502040204020203" pitchFamily="34" charset="-122"/>
              </a:rPr>
              <a:t>为渐近下界的函数集合</a:t>
            </a:r>
          </a:p>
        </p:txBody>
      </p:sp>
    </p:spTree>
    <p:extLst>
      <p:ext uri="{BB962C8B-B14F-4D97-AF65-F5344CB8AC3E}">
        <p14:creationId xmlns:p14="http://schemas.microsoft.com/office/powerpoint/2010/main" val="3119666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B1C954-5F00-4DFC-A432-EB2AFFBFC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C6600"/>
                </a:solidFill>
              </a:rPr>
              <a:t>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45A570-F3A7-47D6-822C-06305E434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984" y="758710"/>
            <a:ext cx="4244566" cy="5301432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itchFamily="18" charset="0"/>
              </a:rPr>
              <a:t>1.1 </a:t>
            </a:r>
            <a:r>
              <a:rPr lang="zh-CN" altLang="en-US" dirty="0">
                <a:latin typeface="Times New Roman" pitchFamily="18" charset="0"/>
              </a:rPr>
              <a:t>算法概念</a:t>
            </a:r>
          </a:p>
          <a:p>
            <a:pPr lvl="1"/>
            <a:r>
              <a:rPr lang="zh-CN" altLang="en-US" dirty="0">
                <a:latin typeface="Times New Roman" pitchFamily="18" charset="0"/>
              </a:rPr>
              <a:t>算法组成</a:t>
            </a:r>
            <a:endParaRPr lang="en-US" altLang="zh-CN" dirty="0">
              <a:latin typeface="Times New Roman" pitchFamily="18" charset="0"/>
            </a:endParaRPr>
          </a:p>
          <a:p>
            <a:pPr lvl="1"/>
            <a:r>
              <a:rPr lang="zh-CN" altLang="en-US" dirty="0">
                <a:latin typeface="Times New Roman" pitchFamily="18" charset="0"/>
              </a:rPr>
              <a:t>算法与程序</a:t>
            </a:r>
            <a:endParaRPr lang="en-US" altLang="zh-CN" dirty="0">
              <a:latin typeface="Times New Roman" pitchFamily="18" charset="0"/>
            </a:endParaRPr>
          </a:p>
          <a:p>
            <a:pPr lvl="1"/>
            <a:r>
              <a:rPr lang="zh-CN" altLang="en-US" dirty="0">
                <a:latin typeface="Times New Roman" pitchFamily="18" charset="0"/>
              </a:rPr>
              <a:t>算法设计的策略</a:t>
            </a:r>
            <a:r>
              <a:rPr lang="en-US" altLang="zh-CN" dirty="0">
                <a:latin typeface="Times New Roman" pitchFamily="18" charset="0"/>
              </a:rPr>
              <a:t>/</a:t>
            </a:r>
            <a:r>
              <a:rPr lang="zh-CN" altLang="en-US" dirty="0">
                <a:latin typeface="Times New Roman" pitchFamily="18" charset="0"/>
              </a:rPr>
              <a:t>方法</a:t>
            </a:r>
            <a:endParaRPr lang="en-US" altLang="zh-CN" dirty="0">
              <a:latin typeface="Times New Roman" pitchFamily="18" charset="0"/>
            </a:endParaRPr>
          </a:p>
          <a:p>
            <a:r>
              <a:rPr lang="en-US" altLang="zh-CN" dirty="0">
                <a:latin typeface="Times New Roman" pitchFamily="18" charset="0"/>
              </a:rPr>
              <a:t>1.2 </a:t>
            </a:r>
            <a:r>
              <a:rPr lang="zh-CN" altLang="en-US" dirty="0">
                <a:latin typeface="Times New Roman" pitchFamily="18" charset="0"/>
              </a:rPr>
              <a:t>算法复杂性</a:t>
            </a:r>
            <a:endParaRPr lang="en-US" altLang="zh-CN" dirty="0">
              <a:latin typeface="Times New Roman" pitchFamily="18" charset="0"/>
            </a:endParaRPr>
          </a:p>
          <a:p>
            <a:pPr lvl="1"/>
            <a:r>
              <a:rPr lang="zh-CN" altLang="en-US" dirty="0">
                <a:latin typeface="Times New Roman" pitchFamily="18" charset="0"/>
              </a:rPr>
              <a:t>时空复杂性概念</a:t>
            </a:r>
            <a:endParaRPr lang="en-US" altLang="zh-CN" dirty="0">
              <a:latin typeface="Times New Roman" pitchFamily="18" charset="0"/>
            </a:endParaRPr>
          </a:p>
          <a:p>
            <a:pPr lvl="2"/>
            <a:r>
              <a:rPr lang="en-US" altLang="zh-CN" dirty="0"/>
              <a:t>T(n,</a:t>
            </a:r>
            <a:r>
              <a:rPr lang="zh-CN" altLang="en-US" dirty="0"/>
              <a:t> </a:t>
            </a:r>
            <a:r>
              <a:rPr lang="en-US" altLang="zh-CN" dirty="0"/>
              <a:t>I)</a:t>
            </a:r>
            <a:r>
              <a:rPr lang="zh-CN" altLang="en-US" dirty="0"/>
              <a:t>，</a:t>
            </a:r>
            <a:r>
              <a:rPr lang="en-US" altLang="zh-CN" dirty="0"/>
              <a:t>S(n, I)</a:t>
            </a:r>
            <a:endParaRPr lang="zh-CN" altLang="en-US" dirty="0"/>
          </a:p>
          <a:p>
            <a:pPr lvl="1"/>
            <a:r>
              <a:rPr lang="zh-CN" altLang="en-US" dirty="0">
                <a:latin typeface="Times New Roman" pitchFamily="18" charset="0"/>
              </a:rPr>
              <a:t>五种</a:t>
            </a:r>
            <a:r>
              <a:rPr lang="zh-CN" altLang="en-US" b="1" dirty="0">
                <a:latin typeface="Times New Roman" pitchFamily="18" charset="0"/>
              </a:rPr>
              <a:t>渐近复杂性</a:t>
            </a:r>
            <a:endParaRPr lang="en-US" altLang="zh-CN" b="1" dirty="0">
              <a:latin typeface="Times New Roman" pitchFamily="18" charset="0"/>
            </a:endParaRPr>
          </a:p>
          <a:p>
            <a:pPr lvl="1"/>
            <a:r>
              <a:rPr lang="zh-CN" altLang="en-US" dirty="0">
                <a:latin typeface="Times New Roman" pitchFamily="18" charset="0"/>
              </a:rPr>
              <a:t>示例</a:t>
            </a:r>
            <a:endParaRPr lang="en-US" altLang="zh-CN" dirty="0">
              <a:latin typeface="Times New Roman" pitchFamily="18" charset="0"/>
            </a:endParaRPr>
          </a:p>
          <a:p>
            <a:pPr lvl="2"/>
            <a:r>
              <a:rPr lang="zh-CN" altLang="en-US" dirty="0">
                <a:latin typeface="Times New Roman" pitchFamily="18" charset="0"/>
              </a:rPr>
              <a:t>问题规模与时间复杂性</a:t>
            </a:r>
            <a:r>
              <a:rPr lang="en-US" altLang="zh-CN" dirty="0">
                <a:latin typeface="Times New Roman" pitchFamily="18" charset="0"/>
              </a:rPr>
              <a:t>/</a:t>
            </a:r>
            <a:r>
              <a:rPr lang="zh-CN" altLang="en-US" dirty="0">
                <a:latin typeface="Times New Roman" pitchFamily="18" charset="0"/>
              </a:rPr>
              <a:t>运行时间</a:t>
            </a:r>
            <a:endParaRPr lang="en-US" altLang="zh-CN" dirty="0">
              <a:latin typeface="Times New Roman" pitchFamily="18" charset="0"/>
            </a:endParaRPr>
          </a:p>
          <a:p>
            <a:pPr lvl="2"/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B379B6-A72D-4428-9A83-A9786E75C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91C6F-6F4E-4C90-897A-D568591FD63E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F616CA-D282-4253-B70E-A873EFBD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8C31E0-E4E2-4166-A38B-16F7E7760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AE2733F1-404A-44F2-AFA0-546D020D5E00}"/>
              </a:ext>
            </a:extLst>
          </p:cNvPr>
          <p:cNvSpPr txBox="1">
            <a:spLocks/>
          </p:cNvSpPr>
          <p:nvPr/>
        </p:nvSpPr>
        <p:spPr>
          <a:xfrm>
            <a:off x="4514850" y="758708"/>
            <a:ext cx="4431926" cy="4894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C00000"/>
              </a:buClr>
              <a:buFont typeface="微软雅黑 Light" panose="020B0502040204020203" pitchFamily="34" charset="-122"/>
              <a:buChar char="-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 pitchFamily="18" charset="0"/>
              </a:rPr>
              <a:t>1.3 </a:t>
            </a:r>
            <a:r>
              <a:rPr lang="zh-CN" altLang="en-US" b="1" dirty="0">
                <a:latin typeface="Times New Roman" pitchFamily="18" charset="0"/>
              </a:rPr>
              <a:t>时间复杂性分析</a:t>
            </a:r>
            <a:endParaRPr lang="en-US" altLang="zh-CN" b="1" dirty="0">
              <a:latin typeface="Times New Roman" pitchFamily="18" charset="0"/>
            </a:endParaRPr>
          </a:p>
          <a:p>
            <a:pPr lvl="1"/>
            <a:r>
              <a:rPr lang="zh-CN" altLang="en-US" dirty="0">
                <a:latin typeface="Times New Roman" pitchFamily="18" charset="0"/>
              </a:rPr>
              <a:t>时间复杂性分析法则</a:t>
            </a:r>
            <a:endParaRPr lang="en-US" altLang="zh-CN" dirty="0">
              <a:latin typeface="Times New Roman" pitchFamily="18" charset="0"/>
            </a:endParaRPr>
          </a:p>
          <a:p>
            <a:pPr lvl="2"/>
            <a:r>
              <a:rPr lang="zh-CN" altLang="en-US" dirty="0">
                <a:latin typeface="Times New Roman" pitchFamily="18" charset="0"/>
              </a:rPr>
              <a:t>递归、非递归</a:t>
            </a:r>
            <a:endParaRPr lang="en-US" altLang="zh-CN" dirty="0">
              <a:latin typeface="Times New Roman" pitchFamily="18" charset="0"/>
            </a:endParaRPr>
          </a:p>
          <a:p>
            <a:pPr lvl="1"/>
            <a:r>
              <a:rPr lang="zh-CN" altLang="en-US" dirty="0">
                <a:latin typeface="Times New Roman" pitchFamily="18" charset="0"/>
              </a:rPr>
              <a:t>最优算法</a:t>
            </a:r>
            <a:endParaRPr lang="en-US" altLang="zh-CN" dirty="0">
              <a:latin typeface="Times New Roman" pitchFamily="18" charset="0"/>
            </a:endParaRPr>
          </a:p>
          <a:p>
            <a:pPr lvl="1"/>
            <a:r>
              <a:rPr lang="zh-CN" altLang="en-US" dirty="0">
                <a:latin typeface="Times New Roman" pitchFamily="18" charset="0"/>
              </a:rPr>
              <a:t>三种算法复杂性分析方法</a:t>
            </a:r>
            <a:endParaRPr lang="en-US" altLang="zh-CN" dirty="0">
              <a:latin typeface="Times New Roman" pitchFamily="18" charset="0"/>
            </a:endParaRPr>
          </a:p>
          <a:p>
            <a:r>
              <a:rPr lang="en-US" altLang="zh-CN" dirty="0">
                <a:latin typeface="Times New Roman" pitchFamily="18" charset="0"/>
              </a:rPr>
              <a:t>1.4 </a:t>
            </a:r>
            <a:r>
              <a:rPr lang="zh-CN" altLang="en-US" b="1" dirty="0">
                <a:latin typeface="Times New Roman" pitchFamily="18" charset="0"/>
              </a:rPr>
              <a:t>空间复杂性分析</a:t>
            </a:r>
            <a:endParaRPr lang="en-US" altLang="zh-CN" b="1" dirty="0">
              <a:latin typeface="Times New Roman" pitchFamily="18" charset="0"/>
            </a:endParaRPr>
          </a:p>
          <a:p>
            <a:pPr lvl="1"/>
            <a:r>
              <a:rPr lang="zh-CN" altLang="en-US" dirty="0">
                <a:latin typeface="Times New Roman" pitchFamily="18" charset="0"/>
              </a:rPr>
              <a:t>空间复杂性与存储资源占用</a:t>
            </a:r>
            <a:endParaRPr lang="en-US" altLang="zh-CN" dirty="0">
              <a:latin typeface="Times New Roman" pitchFamily="18" charset="0"/>
            </a:endParaRPr>
          </a:p>
          <a:p>
            <a:pPr lvl="1"/>
            <a:r>
              <a:rPr lang="zh-CN" altLang="en-US" dirty="0">
                <a:latin typeface="Times New Roman" pitchFamily="18" charset="0"/>
              </a:rPr>
              <a:t>空间复杂性分析法则</a:t>
            </a:r>
            <a:endParaRPr lang="en-US" altLang="zh-CN" b="1" dirty="0">
              <a:latin typeface="Times New Roman" pitchFamily="18" charset="0"/>
            </a:endParaRPr>
          </a:p>
          <a:p>
            <a:r>
              <a:rPr lang="zh-CN" altLang="en-US" dirty="0"/>
              <a:t>附录</a:t>
            </a:r>
            <a:endParaRPr lang="en-US" altLang="zh-CN" dirty="0"/>
          </a:p>
          <a:p>
            <a:pPr lvl="1"/>
            <a:r>
              <a:rPr lang="zh-CN" altLang="en-US" dirty="0"/>
              <a:t>十大算法</a:t>
            </a:r>
            <a:endParaRPr lang="en-US" altLang="zh-CN" dirty="0"/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dirty="0">
              <a:latin typeface="Times New Roman" pitchFamily="18" charset="0"/>
            </a:endParaRPr>
          </a:p>
          <a:p>
            <a:pPr lvl="2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0307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DAB3731-7336-410D-A390-F3DA0E20D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渐进下界</a:t>
            </a:r>
            <a:r>
              <a:rPr lang="en-US" altLang="zh-CN" dirty="0">
                <a:latin typeface="+mn-lt"/>
              </a:rPr>
              <a:t>f(</a:t>
            </a:r>
            <a:r>
              <a:rPr lang="en-US" altLang="zh-CN" i="1" dirty="0">
                <a:latin typeface="+mn-lt"/>
              </a:rPr>
              <a:t>n</a:t>
            </a:r>
            <a:r>
              <a:rPr lang="en-US" altLang="zh-CN" dirty="0">
                <a:latin typeface="+mn-lt"/>
              </a:rPr>
              <a:t>)=</a:t>
            </a:r>
            <a:r>
              <a:rPr lang="zh-CN" altLang="en-US" sz="2400" dirty="0">
                <a:sym typeface="Symbol" pitchFamily="18" charset="2"/>
              </a:rPr>
              <a:t></a:t>
            </a:r>
            <a:r>
              <a:rPr lang="en-US" altLang="zh-CN" dirty="0">
                <a:latin typeface="+mn-lt"/>
              </a:rPr>
              <a:t>(g(</a:t>
            </a:r>
            <a:r>
              <a:rPr lang="en-US" altLang="zh-CN" i="1" dirty="0">
                <a:latin typeface="+mn-lt"/>
              </a:rPr>
              <a:t>n</a:t>
            </a:r>
            <a:r>
              <a:rPr lang="en-US" altLang="zh-CN" dirty="0">
                <a:latin typeface="+mn-lt"/>
              </a:rPr>
              <a:t>))</a:t>
            </a:r>
            <a:endParaRPr lang="zh-CN" altLang="en-US" dirty="0">
              <a:latin typeface="+mn-lt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1839258-F2F5-4BE1-A225-92F493BA0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0E74975-4827-4F9E-845A-D91F03642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F5FF2FB-9FE3-4896-8896-04BBDF6CF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18" name="Line 2">
            <a:extLst>
              <a:ext uri="{FF2B5EF4-FFF2-40B4-BE49-F238E27FC236}">
                <a16:creationId xmlns:a16="http://schemas.microsoft.com/office/drawing/2014/main" id="{7899DC48-6EB7-437C-A82B-5936CED6E83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119" y="5604154"/>
            <a:ext cx="7200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2000"/>
          </a:p>
        </p:txBody>
      </p:sp>
      <p:sp>
        <p:nvSpPr>
          <p:cNvPr id="19" name="Line 3">
            <a:extLst>
              <a:ext uri="{FF2B5EF4-FFF2-40B4-BE49-F238E27FC236}">
                <a16:creationId xmlns:a16="http://schemas.microsoft.com/office/drawing/2014/main" id="{B4759478-D990-4A9C-BD89-6E65AE689C4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61982" y="1571904"/>
            <a:ext cx="0" cy="403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2000"/>
          </a:p>
        </p:txBody>
      </p:sp>
      <p:sp>
        <p:nvSpPr>
          <p:cNvPr id="20" name="Line 5">
            <a:extLst>
              <a:ext uri="{FF2B5EF4-FFF2-40B4-BE49-F238E27FC236}">
                <a16:creationId xmlns:a16="http://schemas.microsoft.com/office/drawing/2014/main" id="{71F71C36-738A-43AE-B1F1-EE11E26AE5C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61982" y="1427441"/>
            <a:ext cx="6408737" cy="3529013"/>
          </a:xfrm>
          <a:prstGeom prst="line">
            <a:avLst/>
          </a:prstGeom>
          <a:noFill/>
          <a:ln w="9525">
            <a:solidFill>
              <a:srgbClr val="F7240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2000"/>
          </a:p>
        </p:txBody>
      </p:sp>
      <p:sp>
        <p:nvSpPr>
          <p:cNvPr id="21" name="Text Box 6">
            <a:extLst>
              <a:ext uri="{FF2B5EF4-FFF2-40B4-BE49-F238E27FC236}">
                <a16:creationId xmlns:a16="http://schemas.microsoft.com/office/drawing/2014/main" id="{0A8A554F-4CFC-49EF-94D6-F6F9D30895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7394" y="2724429"/>
            <a:ext cx="64928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i="1" dirty="0">
                <a:latin typeface="+mn-lt"/>
              </a:rPr>
              <a:t>cg</a:t>
            </a:r>
            <a:r>
              <a:rPr lang="en-US" altLang="zh-CN" sz="2000" dirty="0">
                <a:latin typeface="+mn-lt"/>
              </a:rPr>
              <a:t>(</a:t>
            </a:r>
            <a:r>
              <a:rPr lang="en-US" altLang="zh-CN" sz="2000" i="1" dirty="0">
                <a:latin typeface="+mn-lt"/>
              </a:rPr>
              <a:t>n)</a:t>
            </a:r>
          </a:p>
        </p:txBody>
      </p:sp>
      <p:sp>
        <p:nvSpPr>
          <p:cNvPr id="22" name="Text Box 7">
            <a:extLst>
              <a:ext uri="{FF2B5EF4-FFF2-40B4-BE49-F238E27FC236}">
                <a16:creationId xmlns:a16="http://schemas.microsoft.com/office/drawing/2014/main" id="{6A2B3B3C-253B-478A-8485-20C447FE0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3157" y="1860829"/>
            <a:ext cx="64928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i="1">
                <a:latin typeface="+mn-lt"/>
              </a:rPr>
              <a:t>f</a:t>
            </a:r>
            <a:r>
              <a:rPr lang="en-US" altLang="zh-CN" sz="2000">
                <a:latin typeface="+mn-lt"/>
              </a:rPr>
              <a:t>(</a:t>
            </a:r>
            <a:r>
              <a:rPr lang="en-US" altLang="zh-CN" sz="2000" i="1">
                <a:latin typeface="+mn-lt"/>
              </a:rPr>
              <a:t>n)</a:t>
            </a:r>
          </a:p>
        </p:txBody>
      </p:sp>
      <p:sp>
        <p:nvSpPr>
          <p:cNvPr id="23" name="Line 8">
            <a:extLst>
              <a:ext uri="{FF2B5EF4-FFF2-40B4-BE49-F238E27FC236}">
                <a16:creationId xmlns:a16="http://schemas.microsoft.com/office/drawing/2014/main" id="{EC02F50A-5AA2-41B5-AA7E-55BD0CB3FE5C}"/>
              </a:ext>
            </a:extLst>
          </p:cNvPr>
          <p:cNvSpPr>
            <a:spLocks noChangeShapeType="1"/>
          </p:cNvSpPr>
          <p:nvPr/>
        </p:nvSpPr>
        <p:spPr bwMode="auto">
          <a:xfrm>
            <a:off x="5983157" y="2651404"/>
            <a:ext cx="0" cy="288131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2000"/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901CB31E-7B5E-4A71-91D3-EAC85F1EA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7257" y="5532716"/>
            <a:ext cx="40267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 i="1"/>
              <a:t>n</a:t>
            </a:r>
            <a:r>
              <a:rPr lang="en-US" altLang="zh-CN" sz="2000" baseline="-25000"/>
              <a:t>0</a:t>
            </a:r>
          </a:p>
        </p:txBody>
      </p:sp>
      <p:sp>
        <p:nvSpPr>
          <p:cNvPr id="25" name="Freeform 11">
            <a:extLst>
              <a:ext uri="{FF2B5EF4-FFF2-40B4-BE49-F238E27FC236}">
                <a16:creationId xmlns:a16="http://schemas.microsoft.com/office/drawing/2014/main" id="{E2ACBA11-46BB-4993-AA61-8251350E0F72}"/>
              </a:ext>
            </a:extLst>
          </p:cNvPr>
          <p:cNvSpPr>
            <a:spLocks/>
          </p:cNvSpPr>
          <p:nvPr/>
        </p:nvSpPr>
        <p:spPr bwMode="auto">
          <a:xfrm>
            <a:off x="1661982" y="2003704"/>
            <a:ext cx="6624637" cy="2016125"/>
          </a:xfrm>
          <a:custGeom>
            <a:avLst/>
            <a:gdLst>
              <a:gd name="T0" fmla="*/ 0 w 4173"/>
              <a:gd name="T1" fmla="*/ 2147483647 h 1270"/>
              <a:gd name="T2" fmla="*/ 2147483647 w 4173"/>
              <a:gd name="T3" fmla="*/ 2147483647 h 1270"/>
              <a:gd name="T4" fmla="*/ 2147483647 w 4173"/>
              <a:gd name="T5" fmla="*/ 2147483647 h 1270"/>
              <a:gd name="T6" fmla="*/ 2147483647 w 4173"/>
              <a:gd name="T7" fmla="*/ 2147483647 h 1270"/>
              <a:gd name="T8" fmla="*/ 2147483647 w 4173"/>
              <a:gd name="T9" fmla="*/ 2147483647 h 1270"/>
              <a:gd name="T10" fmla="*/ 2147483647 w 4173"/>
              <a:gd name="T11" fmla="*/ 2147483647 h 1270"/>
              <a:gd name="T12" fmla="*/ 2147483647 w 4173"/>
              <a:gd name="T13" fmla="*/ 2147483647 h 1270"/>
              <a:gd name="T14" fmla="*/ 2147483647 w 4173"/>
              <a:gd name="T15" fmla="*/ 2147483647 h 1270"/>
              <a:gd name="T16" fmla="*/ 2147483647 w 4173"/>
              <a:gd name="T17" fmla="*/ 0 h 127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173" h="1270">
                <a:moveTo>
                  <a:pt x="0" y="1179"/>
                </a:moveTo>
                <a:cubicBezTo>
                  <a:pt x="121" y="1224"/>
                  <a:pt x="242" y="1270"/>
                  <a:pt x="363" y="1225"/>
                </a:cubicBezTo>
                <a:cubicBezTo>
                  <a:pt x="484" y="1180"/>
                  <a:pt x="605" y="975"/>
                  <a:pt x="726" y="907"/>
                </a:cubicBezTo>
                <a:cubicBezTo>
                  <a:pt x="847" y="839"/>
                  <a:pt x="953" y="778"/>
                  <a:pt x="1089" y="816"/>
                </a:cubicBezTo>
                <a:cubicBezTo>
                  <a:pt x="1225" y="854"/>
                  <a:pt x="1406" y="1225"/>
                  <a:pt x="1542" y="1134"/>
                </a:cubicBezTo>
                <a:cubicBezTo>
                  <a:pt x="1678" y="1043"/>
                  <a:pt x="1807" y="438"/>
                  <a:pt x="1905" y="272"/>
                </a:cubicBezTo>
                <a:cubicBezTo>
                  <a:pt x="2003" y="106"/>
                  <a:pt x="1996" y="53"/>
                  <a:pt x="2132" y="136"/>
                </a:cubicBezTo>
                <a:cubicBezTo>
                  <a:pt x="2268" y="219"/>
                  <a:pt x="2382" y="794"/>
                  <a:pt x="2722" y="771"/>
                </a:cubicBezTo>
                <a:cubicBezTo>
                  <a:pt x="3062" y="748"/>
                  <a:pt x="3931" y="128"/>
                  <a:pt x="4173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2000"/>
          </a:p>
        </p:txBody>
      </p:sp>
      <p:sp>
        <p:nvSpPr>
          <p:cNvPr id="26" name="Text Box 12">
            <a:extLst>
              <a:ext uri="{FF2B5EF4-FFF2-40B4-BE49-F238E27FC236}">
                <a16:creationId xmlns:a16="http://schemas.microsoft.com/office/drawing/2014/main" id="{6CB9799A-E493-4264-A944-2A6604EA3A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1219" y="2003704"/>
            <a:ext cx="69762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平行</a:t>
            </a:r>
          </a:p>
        </p:txBody>
      </p:sp>
      <p:sp>
        <p:nvSpPr>
          <p:cNvPr id="27" name="Text Box 13">
            <a:extLst>
              <a:ext uri="{FF2B5EF4-FFF2-40B4-BE49-F238E27FC236}">
                <a16:creationId xmlns:a16="http://schemas.microsoft.com/office/drawing/2014/main" id="{6CBDC4DA-67F2-4FA8-8379-2916A07BFB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3869" y="1016279"/>
            <a:ext cx="79233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+mn-lt"/>
              </a:rPr>
              <a:t>E.g.3</a:t>
            </a:r>
          </a:p>
        </p:txBody>
      </p:sp>
      <p:sp>
        <p:nvSpPr>
          <p:cNvPr id="28" name="Text Box 6">
            <a:extLst>
              <a:ext uri="{FF2B5EF4-FFF2-40B4-BE49-F238E27FC236}">
                <a16:creationId xmlns:a16="http://schemas.microsoft.com/office/drawing/2014/main" id="{69B801AA-7098-4935-AF53-8568FE33B0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5861" y="1386166"/>
            <a:ext cx="64928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i="1" dirty="0">
                <a:latin typeface="+mn-lt"/>
              </a:rPr>
              <a:t>g</a:t>
            </a:r>
            <a:r>
              <a:rPr lang="en-US" altLang="zh-CN" sz="2000" dirty="0">
                <a:latin typeface="+mn-lt"/>
              </a:rPr>
              <a:t>(</a:t>
            </a:r>
            <a:r>
              <a:rPr lang="en-US" altLang="zh-CN" sz="2000" i="1" dirty="0">
                <a:latin typeface="+mn-lt"/>
              </a:rPr>
              <a:t>n)</a:t>
            </a:r>
          </a:p>
        </p:txBody>
      </p:sp>
      <p:sp>
        <p:nvSpPr>
          <p:cNvPr id="29" name="TextBox 1">
            <a:extLst>
              <a:ext uri="{FF2B5EF4-FFF2-40B4-BE49-F238E27FC236}">
                <a16:creationId xmlns:a16="http://schemas.microsoft.com/office/drawing/2014/main" id="{AD4D72F5-8977-4F44-B1C8-CC6D3E68C2F1}"/>
              </a:ext>
            </a:extLst>
          </p:cNvPr>
          <p:cNvSpPr txBox="1"/>
          <p:nvPr/>
        </p:nvSpPr>
        <p:spPr>
          <a:xfrm>
            <a:off x="6805066" y="3184365"/>
            <a:ext cx="5517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c=1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17172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897EA2-8E28-44CC-B883-7AC5AB717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itchFamily="18" charset="0"/>
              </a:rPr>
              <a:t>非紧上界</a:t>
            </a:r>
            <a:r>
              <a:rPr lang="en-US" altLang="zh-CN" i="1" dirty="0">
                <a:latin typeface="Times New Roman" pitchFamily="18" charset="0"/>
              </a:rPr>
              <a:t>o</a:t>
            </a:r>
            <a:endParaRPr lang="zh-CN" altLang="en-US" i="1" dirty="0">
              <a:latin typeface="Times New Roman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8B3A75-BF7A-4AF5-B9C2-EE7E8DDCE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4"/>
            <a:ext cx="8897136" cy="5226369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dirty="0">
                <a:latin typeface="Times New Roman" pitchFamily="18" charset="0"/>
              </a:rPr>
              <a:t>非紧上界</a:t>
            </a:r>
            <a:r>
              <a:rPr lang="en-US" altLang="zh-CN" i="1" dirty="0">
                <a:latin typeface="Times New Roman" pitchFamily="18" charset="0"/>
              </a:rPr>
              <a:t>o</a:t>
            </a: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US" altLang="zh-CN" sz="2400" i="1" dirty="0"/>
              <a:t>       o</a:t>
            </a:r>
            <a:r>
              <a:rPr lang="en-US" altLang="zh-CN" sz="2400" dirty="0"/>
              <a:t>(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 = { 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 | </a:t>
            </a:r>
            <a:r>
              <a:rPr lang="zh-CN" altLang="en-US" sz="2400" b="1" dirty="0">
                <a:solidFill>
                  <a:srgbClr val="F72401"/>
                </a:solidFill>
              </a:rPr>
              <a:t>对于任何正常数</a:t>
            </a:r>
            <a:r>
              <a:rPr lang="en-US" altLang="zh-CN" sz="2400" b="1" i="1" dirty="0">
                <a:solidFill>
                  <a:srgbClr val="F72401"/>
                </a:solidFill>
              </a:rPr>
              <a:t>c</a:t>
            </a:r>
            <a:r>
              <a:rPr lang="en-US" altLang="zh-CN" sz="2400" b="1" dirty="0">
                <a:solidFill>
                  <a:srgbClr val="F72401"/>
                </a:solidFill>
              </a:rPr>
              <a:t>&gt;0</a:t>
            </a:r>
            <a:r>
              <a:rPr lang="zh-CN" altLang="en-US" sz="2400" i="1" dirty="0"/>
              <a:t>，</a:t>
            </a:r>
            <a:endParaRPr lang="en-US" altLang="zh-CN" sz="2400" i="1" dirty="0"/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US" altLang="zh-CN" i="1" dirty="0"/>
              <a:t>                         </a:t>
            </a:r>
            <a:r>
              <a:rPr lang="zh-CN" altLang="en-US" sz="2400" dirty="0"/>
              <a:t>存在正数</a:t>
            </a:r>
            <a:r>
              <a:rPr lang="en-US" altLang="zh-CN" sz="2400" i="1" dirty="0"/>
              <a:t>n</a:t>
            </a:r>
            <a:r>
              <a:rPr lang="en-US" altLang="zh-CN" sz="2400" baseline="-25000" dirty="0"/>
              <a:t>0 </a:t>
            </a:r>
            <a:r>
              <a:rPr lang="en-US" altLang="zh-CN" sz="2400" dirty="0"/>
              <a:t>&gt;0, </a:t>
            </a:r>
            <a:r>
              <a:rPr lang="zh-CN" altLang="en-US" sz="2400" dirty="0"/>
              <a:t>使得对所有</a:t>
            </a:r>
            <a:r>
              <a:rPr lang="en-US" altLang="zh-CN" sz="2400" i="1" dirty="0"/>
              <a:t>n</a:t>
            </a:r>
            <a:r>
              <a:rPr lang="en-US" altLang="zh-CN" sz="2400" dirty="0">
                <a:sym typeface="Symbol" pitchFamily="18" charset="2"/>
              </a:rPr>
              <a:t> </a:t>
            </a:r>
            <a:r>
              <a:rPr lang="en-US" altLang="zh-CN" sz="2400" i="1" dirty="0"/>
              <a:t>n</a:t>
            </a:r>
            <a:r>
              <a:rPr lang="en-US" altLang="zh-CN" sz="2400" baseline="-25000" dirty="0"/>
              <a:t>0</a:t>
            </a:r>
            <a:r>
              <a:rPr lang="zh-CN" altLang="en-US" sz="2400" dirty="0"/>
              <a:t>有：</a:t>
            </a:r>
            <a:r>
              <a:rPr lang="en-US" altLang="zh-CN" sz="2400" dirty="0"/>
              <a:t>0 </a:t>
            </a:r>
            <a:r>
              <a:rPr lang="en-US" altLang="zh-CN" sz="2400" dirty="0">
                <a:sym typeface="Symbol" pitchFamily="18" charset="2"/>
              </a:rPr>
              <a:t> 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</a:t>
            </a:r>
            <a:r>
              <a:rPr lang="en-US" altLang="zh-CN" sz="2400" b="1" dirty="0">
                <a:solidFill>
                  <a:srgbClr val="F72401"/>
                </a:solidFill>
              </a:rPr>
              <a:t>&lt;</a:t>
            </a:r>
            <a:r>
              <a:rPr lang="en-US" altLang="zh-CN" sz="2400" i="1" dirty="0"/>
              <a:t>cg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 }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ym typeface="Symbol" pitchFamily="18" charset="2"/>
              </a:rPr>
              <a:t>称为：</a:t>
            </a:r>
            <a:r>
              <a:rPr lang="zh-CN" altLang="en-US" dirty="0"/>
              <a:t>当</a:t>
            </a:r>
            <a:r>
              <a:rPr lang="en-US" altLang="zh-CN" i="1" dirty="0"/>
              <a:t>n</a:t>
            </a:r>
            <a:r>
              <a:rPr lang="zh-CN" altLang="en-US" dirty="0"/>
              <a:t>充分大时，函数</a:t>
            </a:r>
            <a:r>
              <a:rPr lang="en-US" altLang="zh-CN" dirty="0"/>
              <a:t>f(</a:t>
            </a:r>
            <a:r>
              <a:rPr lang="en-US" altLang="zh-CN" i="1" dirty="0"/>
              <a:t>n</a:t>
            </a:r>
            <a:r>
              <a:rPr lang="en-US" altLang="zh-CN" dirty="0"/>
              <a:t>) </a:t>
            </a:r>
            <a:r>
              <a:rPr lang="zh-CN" altLang="en-US" dirty="0"/>
              <a:t>的阶比</a:t>
            </a:r>
            <a:r>
              <a:rPr lang="en-US" altLang="zh-CN" dirty="0"/>
              <a:t>g(</a:t>
            </a:r>
            <a:r>
              <a:rPr lang="en-US" altLang="zh-CN" i="1" dirty="0"/>
              <a:t>n</a:t>
            </a:r>
            <a:r>
              <a:rPr lang="en-US" altLang="zh-CN" dirty="0"/>
              <a:t>)</a:t>
            </a:r>
            <a:r>
              <a:rPr lang="zh-CN" altLang="en-US" dirty="0"/>
              <a:t>低</a:t>
            </a:r>
            <a:r>
              <a:rPr lang="en-US" altLang="zh-CN" dirty="0"/>
              <a:t>——</a:t>
            </a:r>
            <a:r>
              <a:rPr lang="zh-CN" altLang="en-US" dirty="0"/>
              <a:t>上升更慢，记为</a:t>
            </a:r>
            <a:r>
              <a:rPr lang="en-US" altLang="zh-CN" dirty="0">
                <a:solidFill>
                  <a:srgbClr val="FF0000"/>
                </a:solidFill>
              </a:rPr>
              <a:t>f(</a:t>
            </a:r>
            <a:r>
              <a:rPr lang="en-US" altLang="zh-CN" i="1" dirty="0">
                <a:solidFill>
                  <a:srgbClr val="FF0000"/>
                </a:solidFill>
              </a:rPr>
              <a:t>n</a:t>
            </a:r>
            <a:r>
              <a:rPr lang="en-US" altLang="zh-CN" dirty="0">
                <a:solidFill>
                  <a:srgbClr val="FF0000"/>
                </a:solidFill>
              </a:rPr>
              <a:t>)=o(g(</a:t>
            </a:r>
            <a:r>
              <a:rPr lang="en-US" altLang="zh-CN" i="1" dirty="0">
                <a:solidFill>
                  <a:srgbClr val="FF0000"/>
                </a:solidFill>
              </a:rPr>
              <a:t>n</a:t>
            </a:r>
            <a:r>
              <a:rPr lang="en-US" altLang="zh-CN" dirty="0">
                <a:solidFill>
                  <a:srgbClr val="FF0000"/>
                </a:solidFill>
              </a:rPr>
              <a:t>))</a:t>
            </a:r>
            <a:endParaRPr lang="zh-CN" altLang="en-US" dirty="0"/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/>
              <a:t>等价于</a:t>
            </a:r>
            <a:r>
              <a:rPr lang="zh-CN" altLang="en-US" sz="2400" i="1" dirty="0"/>
              <a:t>  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 / 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 </a:t>
            </a:r>
            <a:r>
              <a:rPr lang="en-US" altLang="zh-CN" sz="2400" dirty="0">
                <a:sym typeface="Symbol" pitchFamily="18" charset="2"/>
              </a:rPr>
              <a:t>0</a:t>
            </a:r>
            <a:r>
              <a:rPr lang="en-US" altLang="zh-CN" sz="2400" dirty="0"/>
              <a:t> </a:t>
            </a:r>
            <a:r>
              <a:rPr lang="zh-CN" altLang="en-US" sz="2400" dirty="0"/>
              <a:t>，</a:t>
            </a:r>
            <a:r>
              <a:rPr lang="en-US" altLang="zh-CN" sz="2400" dirty="0"/>
              <a:t>as  </a:t>
            </a:r>
            <a:r>
              <a:rPr lang="en-US" altLang="zh-CN" sz="2400" i="1" dirty="0"/>
              <a:t>n</a:t>
            </a:r>
            <a:r>
              <a:rPr lang="en-US" altLang="zh-CN" sz="2400" dirty="0">
                <a:sym typeface="Symbol" pitchFamily="18" charset="2"/>
              </a:rPr>
              <a:t></a:t>
            </a:r>
            <a:endParaRPr lang="zh-CN" altLang="en-US" sz="2400" dirty="0">
              <a:sym typeface="Symbol" pitchFamily="18" charset="2"/>
            </a:endParaRPr>
          </a:p>
          <a:p>
            <a:pPr eaLnBrk="1" hangingPunct="1">
              <a:buFontTx/>
              <a:buNone/>
            </a:pPr>
            <a:endParaRPr lang="zh-CN" altLang="en-US" sz="2400" dirty="0"/>
          </a:p>
          <a:p>
            <a:pPr eaLnBrk="1" hangingPunct="1"/>
            <a:r>
              <a:rPr lang="zh-CN" altLang="en-US" sz="2400" dirty="0"/>
              <a:t>例如，</a:t>
            </a:r>
            <a:r>
              <a:rPr lang="en-US" altLang="zh-CN" sz="2400" dirty="0"/>
              <a:t>4</a:t>
            </a:r>
            <a:r>
              <a:rPr lang="en-US" altLang="zh-CN" sz="2400" i="1" dirty="0"/>
              <a:t>n</a:t>
            </a:r>
            <a:r>
              <a:rPr lang="en-US" altLang="zh-CN" sz="2400" dirty="0"/>
              <a:t>log</a:t>
            </a:r>
            <a:r>
              <a:rPr lang="en-US" altLang="zh-CN" sz="2400" i="1" dirty="0"/>
              <a:t>n</a:t>
            </a:r>
            <a:r>
              <a:rPr lang="en-US" altLang="zh-CN" sz="2400" dirty="0"/>
              <a:t>+7=o(2</a:t>
            </a:r>
            <a:r>
              <a:rPr lang="en-US" altLang="zh-CN" sz="2400" i="1" dirty="0"/>
              <a:t>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+3</a:t>
            </a:r>
            <a:r>
              <a:rPr lang="en-US" altLang="zh-CN" sz="2400" i="1" dirty="0"/>
              <a:t>n</a:t>
            </a:r>
            <a:r>
              <a:rPr lang="en-US" altLang="zh-CN" sz="2400" dirty="0"/>
              <a:t>log</a:t>
            </a:r>
            <a:r>
              <a:rPr lang="en-US" altLang="zh-CN" sz="2400" i="1" dirty="0"/>
              <a:t>n</a:t>
            </a:r>
            <a:r>
              <a:rPr lang="en-US" altLang="zh-CN" sz="2400" dirty="0"/>
              <a:t>+3),</a:t>
            </a:r>
          </a:p>
          <a:p>
            <a:pPr eaLnBrk="1" hangingPunct="1">
              <a:buFontTx/>
              <a:buNone/>
            </a:pPr>
            <a:r>
              <a:rPr lang="en-US" altLang="zh-CN" sz="2400" dirty="0"/>
              <a:t>              </a:t>
            </a:r>
            <a:r>
              <a:rPr lang="zh-CN" altLang="en-US" sz="2400" dirty="0"/>
              <a:t>，对</a:t>
            </a:r>
            <a:r>
              <a:rPr lang="en-US" altLang="zh-CN" sz="2400" i="1" dirty="0"/>
              <a:t>c</a:t>
            </a:r>
            <a:r>
              <a:rPr lang="en-US" altLang="zh-CN" sz="2400" dirty="0"/>
              <a:t>=2</a:t>
            </a:r>
            <a:r>
              <a:rPr lang="zh-CN" altLang="en-US" sz="2400" dirty="0"/>
              <a:t>，取</a:t>
            </a:r>
            <a:r>
              <a:rPr lang="en-US" altLang="zh-CN" sz="2400" i="1" dirty="0"/>
              <a:t>n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=3&gt;</a:t>
            </a:r>
            <a:r>
              <a:rPr lang="en-US" altLang="zh-CN" sz="2400" dirty="0">
                <a:solidFill>
                  <a:srgbClr val="FF0000"/>
                </a:solidFill>
              </a:rPr>
              <a:t>1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039412-787D-4741-AAAD-62D710171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FD28BE-7C04-4E25-86BA-5B19A22D2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9062C4-0C1D-4E03-A278-AB7735CF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4974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DAB3731-7336-410D-A390-F3DA0E20D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>
                <a:latin typeface="Times New Roman" pitchFamily="18" charset="0"/>
              </a:rPr>
              <a:t>非紧上界</a:t>
            </a:r>
            <a:r>
              <a:rPr lang="en-US" altLang="zh-CN" sz="2400" i="1" dirty="0">
                <a:latin typeface="+mn-lt"/>
              </a:rPr>
              <a:t>o</a:t>
            </a:r>
            <a:r>
              <a:rPr lang="en-US" altLang="zh-CN" sz="2400" dirty="0">
                <a:latin typeface="+mn-lt"/>
              </a:rPr>
              <a:t>(</a:t>
            </a:r>
            <a:r>
              <a:rPr lang="en-US" altLang="zh-CN" sz="2400" i="1" dirty="0">
                <a:latin typeface="+mn-lt"/>
              </a:rPr>
              <a:t>g</a:t>
            </a:r>
            <a:r>
              <a:rPr lang="en-US" altLang="zh-CN" sz="2400" dirty="0">
                <a:latin typeface="+mn-lt"/>
              </a:rPr>
              <a:t>(</a:t>
            </a:r>
            <a:r>
              <a:rPr lang="en-US" altLang="zh-CN" sz="2400" i="1" dirty="0">
                <a:latin typeface="+mn-lt"/>
              </a:rPr>
              <a:t>n</a:t>
            </a:r>
            <a:r>
              <a:rPr lang="en-US" altLang="zh-CN" sz="2400" dirty="0">
                <a:latin typeface="+mn-lt"/>
              </a:rPr>
              <a:t>))</a:t>
            </a:r>
            <a:endParaRPr lang="zh-CN" altLang="en-US" dirty="0">
              <a:latin typeface="+mn-lt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1839258-F2F5-4BE1-A225-92F493BA0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0E74975-4827-4F9E-845A-D91F03642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F5FF2FB-9FE3-4896-8896-04BBDF6CF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31" name="Line 2">
            <a:extLst>
              <a:ext uri="{FF2B5EF4-FFF2-40B4-BE49-F238E27FC236}">
                <a16:creationId xmlns:a16="http://schemas.microsoft.com/office/drawing/2014/main" id="{22618948-A462-488A-BB44-AAC96578F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4320" y="5646672"/>
            <a:ext cx="8618220" cy="1498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2000"/>
          </a:p>
        </p:txBody>
      </p:sp>
      <p:sp>
        <p:nvSpPr>
          <p:cNvPr id="32" name="Line 3">
            <a:extLst>
              <a:ext uri="{FF2B5EF4-FFF2-40B4-BE49-F238E27FC236}">
                <a16:creationId xmlns:a16="http://schemas.microsoft.com/office/drawing/2014/main" id="{C6D734EA-CB46-4CFF-89E9-C26ECAD4CDA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46150" y="1614423"/>
            <a:ext cx="0" cy="403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2000"/>
          </a:p>
        </p:txBody>
      </p:sp>
      <p:sp>
        <p:nvSpPr>
          <p:cNvPr id="33" name="Line 4">
            <a:extLst>
              <a:ext uri="{FF2B5EF4-FFF2-40B4-BE49-F238E27FC236}">
                <a16:creationId xmlns:a16="http://schemas.microsoft.com/office/drawing/2014/main" id="{281E3FEB-6B3D-4304-BDB5-5D40F29F6B8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46150" y="1398523"/>
            <a:ext cx="6481763" cy="4248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2000"/>
          </a:p>
        </p:txBody>
      </p:sp>
      <p:sp>
        <p:nvSpPr>
          <p:cNvPr id="34" name="Text Box 5">
            <a:extLst>
              <a:ext uri="{FF2B5EF4-FFF2-40B4-BE49-F238E27FC236}">
                <a16:creationId xmlns:a16="http://schemas.microsoft.com/office/drawing/2014/main" id="{717B4CA3-114B-451D-A46C-0F4BCCCA37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6463" y="1685860"/>
            <a:ext cx="64928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i="1" dirty="0">
                <a:latin typeface="+mn-lt"/>
              </a:rPr>
              <a:t>cg</a:t>
            </a:r>
            <a:r>
              <a:rPr lang="en-US" altLang="zh-CN" sz="2000" dirty="0">
                <a:latin typeface="+mn-lt"/>
              </a:rPr>
              <a:t>(</a:t>
            </a:r>
            <a:r>
              <a:rPr lang="en-US" altLang="zh-CN" sz="2000" i="1" dirty="0">
                <a:latin typeface="+mn-lt"/>
              </a:rPr>
              <a:t>n)</a:t>
            </a:r>
          </a:p>
        </p:txBody>
      </p:sp>
      <p:sp>
        <p:nvSpPr>
          <p:cNvPr id="35" name="Text Box 6">
            <a:extLst>
              <a:ext uri="{FF2B5EF4-FFF2-40B4-BE49-F238E27FC236}">
                <a16:creationId xmlns:a16="http://schemas.microsoft.com/office/drawing/2014/main" id="{D91ABB21-DE2D-4EA6-8CCD-82D1AE0AB0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3559110"/>
            <a:ext cx="64928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i="1">
                <a:latin typeface="+mn-lt"/>
              </a:rPr>
              <a:t>f</a:t>
            </a:r>
            <a:r>
              <a:rPr lang="en-US" altLang="zh-CN" sz="2000">
                <a:latin typeface="+mn-lt"/>
              </a:rPr>
              <a:t>(</a:t>
            </a:r>
            <a:r>
              <a:rPr lang="en-US" altLang="zh-CN" sz="2000" i="1">
                <a:latin typeface="+mn-lt"/>
              </a:rPr>
              <a:t>n)</a:t>
            </a:r>
          </a:p>
        </p:txBody>
      </p:sp>
      <p:sp>
        <p:nvSpPr>
          <p:cNvPr id="36" name="Line 7">
            <a:extLst>
              <a:ext uri="{FF2B5EF4-FFF2-40B4-BE49-F238E27FC236}">
                <a16:creationId xmlns:a16="http://schemas.microsoft.com/office/drawing/2014/main" id="{1D020852-F942-424F-A621-24D6B1EBEDEE}"/>
              </a:ext>
            </a:extLst>
          </p:cNvPr>
          <p:cNvSpPr>
            <a:spLocks noChangeShapeType="1"/>
          </p:cNvSpPr>
          <p:nvPr/>
        </p:nvSpPr>
        <p:spPr bwMode="auto">
          <a:xfrm>
            <a:off x="5194300" y="2911410"/>
            <a:ext cx="1588" cy="27352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2000"/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C2CDA7C7-77B8-40F1-A108-24863FA30D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8399" y="5646673"/>
            <a:ext cx="67563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000" i="1" dirty="0"/>
              <a:t>n</a:t>
            </a:r>
            <a:r>
              <a:rPr lang="en-US" altLang="zh-CN" sz="2000" baseline="-25000" dirty="0"/>
              <a:t>0</a:t>
            </a:r>
          </a:p>
        </p:txBody>
      </p:sp>
      <p:sp>
        <p:nvSpPr>
          <p:cNvPr id="38" name="Freeform 10">
            <a:extLst>
              <a:ext uri="{FF2B5EF4-FFF2-40B4-BE49-F238E27FC236}">
                <a16:creationId xmlns:a16="http://schemas.microsoft.com/office/drawing/2014/main" id="{89934D59-94A5-43C8-B344-3AF9EEF05EC3}"/>
              </a:ext>
            </a:extLst>
          </p:cNvPr>
          <p:cNvSpPr>
            <a:spLocks/>
          </p:cNvSpPr>
          <p:nvPr/>
        </p:nvSpPr>
        <p:spPr bwMode="auto">
          <a:xfrm>
            <a:off x="946149" y="2766650"/>
            <a:ext cx="7092951" cy="1584623"/>
          </a:xfrm>
          <a:custGeom>
            <a:avLst/>
            <a:gdLst>
              <a:gd name="T0" fmla="*/ 0 w 4173"/>
              <a:gd name="T1" fmla="*/ 2147483647 h 1270"/>
              <a:gd name="T2" fmla="*/ 2147483647 w 4173"/>
              <a:gd name="T3" fmla="*/ 2147483647 h 1270"/>
              <a:gd name="T4" fmla="*/ 2147483647 w 4173"/>
              <a:gd name="T5" fmla="*/ 2147483647 h 1270"/>
              <a:gd name="T6" fmla="*/ 2147483647 w 4173"/>
              <a:gd name="T7" fmla="*/ 2147483647 h 1270"/>
              <a:gd name="T8" fmla="*/ 2147483647 w 4173"/>
              <a:gd name="T9" fmla="*/ 2147483647 h 1270"/>
              <a:gd name="T10" fmla="*/ 2147483647 w 4173"/>
              <a:gd name="T11" fmla="*/ 2147483647 h 1270"/>
              <a:gd name="T12" fmla="*/ 2147483647 w 4173"/>
              <a:gd name="T13" fmla="*/ 2147483647 h 1270"/>
              <a:gd name="T14" fmla="*/ 2147483647 w 4173"/>
              <a:gd name="T15" fmla="*/ 2147483647 h 1270"/>
              <a:gd name="T16" fmla="*/ 2147483647 w 4173"/>
              <a:gd name="T17" fmla="*/ 0 h 127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173" h="1270">
                <a:moveTo>
                  <a:pt x="0" y="1179"/>
                </a:moveTo>
                <a:cubicBezTo>
                  <a:pt x="121" y="1224"/>
                  <a:pt x="242" y="1270"/>
                  <a:pt x="363" y="1225"/>
                </a:cubicBezTo>
                <a:cubicBezTo>
                  <a:pt x="484" y="1180"/>
                  <a:pt x="605" y="975"/>
                  <a:pt x="726" y="907"/>
                </a:cubicBezTo>
                <a:cubicBezTo>
                  <a:pt x="847" y="839"/>
                  <a:pt x="953" y="778"/>
                  <a:pt x="1089" y="816"/>
                </a:cubicBezTo>
                <a:cubicBezTo>
                  <a:pt x="1225" y="854"/>
                  <a:pt x="1406" y="1225"/>
                  <a:pt x="1542" y="1134"/>
                </a:cubicBezTo>
                <a:cubicBezTo>
                  <a:pt x="1678" y="1043"/>
                  <a:pt x="1807" y="438"/>
                  <a:pt x="1905" y="272"/>
                </a:cubicBezTo>
                <a:cubicBezTo>
                  <a:pt x="2003" y="106"/>
                  <a:pt x="1996" y="53"/>
                  <a:pt x="2132" y="136"/>
                </a:cubicBezTo>
                <a:cubicBezTo>
                  <a:pt x="2268" y="219"/>
                  <a:pt x="2382" y="794"/>
                  <a:pt x="2722" y="771"/>
                </a:cubicBezTo>
                <a:cubicBezTo>
                  <a:pt x="3062" y="748"/>
                  <a:pt x="3931" y="128"/>
                  <a:pt x="4173" y="0"/>
                </a:cubicBezTo>
              </a:path>
            </a:pathLst>
          </a:custGeom>
          <a:noFill/>
          <a:ln w="9525">
            <a:solidFill>
              <a:srgbClr val="F7240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2000"/>
          </a:p>
        </p:txBody>
      </p:sp>
      <p:sp>
        <p:nvSpPr>
          <p:cNvPr id="39" name="Text Box 11">
            <a:extLst>
              <a:ext uri="{FF2B5EF4-FFF2-40B4-BE49-F238E27FC236}">
                <a16:creationId xmlns:a16="http://schemas.microsoft.com/office/drawing/2014/main" id="{E38AA496-8C57-4ED8-8973-4FE082AE26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7188" y="2335148"/>
            <a:ext cx="8699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000">
                <a:latin typeface="+mn-lt"/>
              </a:rPr>
              <a:t>非平行</a:t>
            </a:r>
          </a:p>
        </p:txBody>
      </p:sp>
      <p:sp>
        <p:nvSpPr>
          <p:cNvPr id="40" name="Line 4">
            <a:extLst>
              <a:ext uri="{FF2B5EF4-FFF2-40B4-BE49-F238E27FC236}">
                <a16:creationId xmlns:a16="http://schemas.microsoft.com/office/drawing/2014/main" id="{91FE16F5-150B-492D-8456-B4146365F9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58469" y="2633843"/>
            <a:ext cx="4761216" cy="301282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2000"/>
          </a:p>
        </p:txBody>
      </p:sp>
      <p:sp>
        <p:nvSpPr>
          <p:cNvPr id="41" name="Text Box 5">
            <a:extLst>
              <a:ext uri="{FF2B5EF4-FFF2-40B4-BE49-F238E27FC236}">
                <a16:creationId xmlns:a16="http://schemas.microsoft.com/office/drawing/2014/main" id="{3ECC68DC-3B12-45A8-B2E2-CEBE5614F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1106" y="4167916"/>
            <a:ext cx="64928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i="1" dirty="0">
                <a:latin typeface="+mn-lt"/>
              </a:rPr>
              <a:t>g</a:t>
            </a:r>
            <a:r>
              <a:rPr lang="en-US" altLang="zh-CN" sz="2000" dirty="0">
                <a:latin typeface="+mn-lt"/>
              </a:rPr>
              <a:t>(</a:t>
            </a:r>
            <a:r>
              <a:rPr lang="en-US" altLang="zh-CN" sz="2000" i="1" dirty="0">
                <a:latin typeface="+mn-lt"/>
              </a:rPr>
              <a:t>n)</a:t>
            </a:r>
          </a:p>
        </p:txBody>
      </p:sp>
      <p:sp>
        <p:nvSpPr>
          <p:cNvPr id="42" name="Text Box 13">
            <a:extLst>
              <a:ext uri="{FF2B5EF4-FFF2-40B4-BE49-F238E27FC236}">
                <a16:creationId xmlns:a16="http://schemas.microsoft.com/office/drawing/2014/main" id="{B09CB670-FE1D-48BF-A734-EA338ECFF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3869" y="1016279"/>
            <a:ext cx="79233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+mn-lt"/>
              </a:rPr>
              <a:t>E.g.4</a:t>
            </a:r>
          </a:p>
        </p:txBody>
      </p:sp>
    </p:spTree>
    <p:extLst>
      <p:ext uri="{BB962C8B-B14F-4D97-AF65-F5344CB8AC3E}">
        <p14:creationId xmlns:p14="http://schemas.microsoft.com/office/powerpoint/2010/main" val="1504425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897EA2-8E28-44CC-B883-7AC5AB717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itchFamily="18" charset="0"/>
              </a:rPr>
              <a:t>非紧下界</a:t>
            </a:r>
            <a:r>
              <a:rPr lang="zh-CN" altLang="en-US" i="1" dirty="0">
                <a:latin typeface="Times New Roman" pitchFamily="18" charset="0"/>
                <a:sym typeface="Symbol" pitchFamily="18" charset="2"/>
              </a:rPr>
              <a:t></a:t>
            </a:r>
            <a:endParaRPr lang="zh-CN" altLang="en-US" i="1" dirty="0">
              <a:latin typeface="Times New Roman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8B3A75-BF7A-4AF5-B9C2-EE7E8DDCE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4"/>
            <a:ext cx="8897136" cy="5659585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2400" b="1" dirty="0"/>
              <a:t>非紧下界</a:t>
            </a:r>
            <a:r>
              <a:rPr lang="zh-CN" altLang="en-US" sz="2400" b="1" i="1" dirty="0">
                <a:sym typeface="Symbol" pitchFamily="18" charset="2"/>
              </a:rPr>
              <a:t></a:t>
            </a:r>
            <a:r>
              <a:rPr lang="zh-CN" altLang="en-US" sz="2400" dirty="0"/>
              <a:t> </a:t>
            </a:r>
            <a:r>
              <a:rPr lang="zh-CN" altLang="en-US" sz="2400" i="1" dirty="0"/>
              <a:t> </a:t>
            </a: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zh-CN" altLang="en-US" sz="2400" i="1" dirty="0">
                <a:sym typeface="Symbol" pitchFamily="18" charset="2"/>
              </a:rPr>
              <a:t>        </a:t>
            </a:r>
            <a:r>
              <a:rPr lang="zh-CN" altLang="en-US" sz="2400" dirty="0"/>
              <a:t> </a:t>
            </a:r>
            <a:r>
              <a:rPr lang="en-US" altLang="zh-CN" sz="2400" dirty="0"/>
              <a:t>(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 = { 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 | </a:t>
            </a:r>
            <a:r>
              <a:rPr lang="zh-CN" altLang="en-US" sz="2400" b="1" dirty="0">
                <a:solidFill>
                  <a:srgbClr val="F72401"/>
                </a:solidFill>
              </a:rPr>
              <a:t>对于任何正常数</a:t>
            </a:r>
            <a:r>
              <a:rPr lang="en-US" altLang="zh-CN" sz="2400" b="1" i="1" dirty="0">
                <a:solidFill>
                  <a:srgbClr val="F72401"/>
                </a:solidFill>
              </a:rPr>
              <a:t>c</a:t>
            </a:r>
            <a:r>
              <a:rPr lang="en-US" altLang="zh-CN" sz="2400" b="1" dirty="0">
                <a:solidFill>
                  <a:srgbClr val="F72401"/>
                </a:solidFill>
              </a:rPr>
              <a:t>&gt;0</a:t>
            </a:r>
            <a:r>
              <a:rPr lang="zh-CN" altLang="en-US" sz="2400" i="1" dirty="0"/>
              <a:t>，</a:t>
            </a:r>
            <a:endParaRPr lang="en-US" altLang="zh-CN" sz="2400" i="1" dirty="0"/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US" altLang="zh-CN" i="1" dirty="0"/>
              <a:t>                    </a:t>
            </a:r>
            <a:r>
              <a:rPr lang="zh-CN" altLang="en-US" sz="2400" dirty="0"/>
              <a:t>存在正数</a:t>
            </a:r>
            <a:r>
              <a:rPr lang="en-US" altLang="zh-CN" sz="2400" i="1" dirty="0"/>
              <a:t>n</a:t>
            </a:r>
            <a:r>
              <a:rPr lang="en-US" altLang="zh-CN" sz="2400" baseline="-25000" dirty="0"/>
              <a:t>0 </a:t>
            </a:r>
            <a:r>
              <a:rPr lang="en-US" altLang="zh-CN" sz="2400" dirty="0"/>
              <a:t>&gt;0</a:t>
            </a:r>
            <a:r>
              <a:rPr lang="zh-CN" altLang="en-US" sz="2400" dirty="0"/>
              <a:t>，使得对所有</a:t>
            </a:r>
            <a:r>
              <a:rPr lang="en-US" altLang="zh-CN" sz="2400" i="1" dirty="0"/>
              <a:t>n</a:t>
            </a:r>
            <a:r>
              <a:rPr lang="en-US" altLang="zh-CN" sz="2400" dirty="0">
                <a:sym typeface="Symbol" pitchFamily="18" charset="2"/>
              </a:rPr>
              <a:t> </a:t>
            </a:r>
            <a:r>
              <a:rPr lang="en-US" altLang="zh-CN" sz="2400" i="1" dirty="0"/>
              <a:t>n</a:t>
            </a:r>
            <a:r>
              <a:rPr lang="en-US" altLang="zh-CN" sz="2400" baseline="-25000" dirty="0"/>
              <a:t>0</a:t>
            </a:r>
            <a:r>
              <a:rPr lang="zh-CN" altLang="en-US" sz="2400" dirty="0"/>
              <a:t>有：</a:t>
            </a:r>
            <a:r>
              <a:rPr lang="en-US" altLang="zh-CN" sz="2400" dirty="0"/>
              <a:t>0 </a:t>
            </a:r>
            <a:r>
              <a:rPr lang="en-US" altLang="zh-CN" sz="2400" dirty="0">
                <a:sym typeface="Symbol" pitchFamily="18" charset="2"/>
              </a:rPr>
              <a:t> </a:t>
            </a:r>
            <a:r>
              <a:rPr lang="en-US" altLang="zh-CN" sz="2400" i="1" dirty="0"/>
              <a:t>cg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</a:t>
            </a:r>
            <a:r>
              <a:rPr lang="en-US" altLang="zh-CN" sz="2400" dirty="0">
                <a:sym typeface="Symbol" pitchFamily="18" charset="2"/>
              </a:rPr>
              <a:t> </a:t>
            </a:r>
            <a:r>
              <a:rPr lang="en-US" altLang="zh-CN" sz="2400" b="1" dirty="0">
                <a:solidFill>
                  <a:srgbClr val="F72401"/>
                </a:solidFill>
              </a:rPr>
              <a:t>&lt;</a:t>
            </a:r>
            <a:r>
              <a:rPr lang="en-US" altLang="zh-CN" sz="2400" dirty="0"/>
              <a:t> 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 }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ym typeface="Symbol" pitchFamily="18" charset="2"/>
              </a:rPr>
              <a:t>称为：</a:t>
            </a:r>
            <a:r>
              <a:rPr lang="zh-CN" altLang="en-US" dirty="0"/>
              <a:t>当</a:t>
            </a:r>
            <a:r>
              <a:rPr lang="en-US" altLang="zh-CN" i="1" dirty="0"/>
              <a:t>n</a:t>
            </a:r>
            <a:r>
              <a:rPr lang="zh-CN" altLang="en-US" dirty="0"/>
              <a:t>充分大时，函数</a:t>
            </a:r>
            <a:r>
              <a:rPr lang="en-US" altLang="zh-CN" dirty="0"/>
              <a:t>f(</a:t>
            </a:r>
            <a:r>
              <a:rPr lang="en-US" altLang="zh-CN" i="1" dirty="0"/>
              <a:t>n</a:t>
            </a:r>
            <a:r>
              <a:rPr lang="en-US" altLang="zh-CN" dirty="0"/>
              <a:t>) </a:t>
            </a:r>
            <a:r>
              <a:rPr lang="zh-CN" altLang="en-US" dirty="0"/>
              <a:t>的阶比</a:t>
            </a:r>
            <a:r>
              <a:rPr lang="en-US" altLang="zh-CN" dirty="0"/>
              <a:t>g(</a:t>
            </a:r>
            <a:r>
              <a:rPr lang="en-US" altLang="zh-CN" i="1" dirty="0"/>
              <a:t>n</a:t>
            </a:r>
            <a:r>
              <a:rPr lang="en-US" altLang="zh-CN" dirty="0"/>
              <a:t>)</a:t>
            </a:r>
            <a:r>
              <a:rPr lang="zh-CN" altLang="en-US" dirty="0"/>
              <a:t>高，记为</a:t>
            </a:r>
            <a:r>
              <a:rPr lang="en-US" altLang="zh-CN" dirty="0">
                <a:solidFill>
                  <a:srgbClr val="FF0000"/>
                </a:solidFill>
              </a:rPr>
              <a:t>f(</a:t>
            </a:r>
            <a:r>
              <a:rPr lang="en-US" altLang="zh-CN" i="1" dirty="0">
                <a:solidFill>
                  <a:srgbClr val="FF0000"/>
                </a:solidFill>
              </a:rPr>
              <a:t>n</a:t>
            </a:r>
            <a:r>
              <a:rPr lang="en-US" altLang="zh-CN" dirty="0">
                <a:solidFill>
                  <a:srgbClr val="FF0000"/>
                </a:solidFill>
              </a:rPr>
              <a:t>)= </a:t>
            </a:r>
            <a:r>
              <a:rPr lang="en-US" altLang="zh-CN" i="1" dirty="0">
                <a:solidFill>
                  <a:srgbClr val="FF0000"/>
                </a:solidFill>
                <a:sym typeface="Symbol" pitchFamily="18" charset="2"/>
              </a:rPr>
              <a:t></a:t>
            </a:r>
            <a:r>
              <a:rPr lang="en-US" altLang="zh-CN" dirty="0">
                <a:solidFill>
                  <a:srgbClr val="FF0000"/>
                </a:solidFill>
              </a:rPr>
              <a:t> (g(</a:t>
            </a:r>
            <a:r>
              <a:rPr lang="en-US" altLang="zh-CN" i="1" dirty="0">
                <a:solidFill>
                  <a:srgbClr val="FF0000"/>
                </a:solidFill>
              </a:rPr>
              <a:t>n</a:t>
            </a:r>
            <a:r>
              <a:rPr lang="en-US" altLang="zh-CN" dirty="0">
                <a:solidFill>
                  <a:srgbClr val="FF0000"/>
                </a:solidFill>
              </a:rPr>
              <a:t>))</a:t>
            </a:r>
            <a:endParaRPr lang="zh-CN" altLang="en-US" dirty="0"/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/>
              <a:t>等价于</a:t>
            </a:r>
            <a:r>
              <a:rPr lang="zh-CN" altLang="en-US" sz="2400" i="1" dirty="0"/>
              <a:t>  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 / 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 </a:t>
            </a:r>
            <a:r>
              <a:rPr lang="en-US" altLang="zh-CN" sz="2400" dirty="0">
                <a:sym typeface="Symbol" pitchFamily="18" charset="2"/>
              </a:rPr>
              <a:t></a:t>
            </a:r>
            <a:r>
              <a:rPr lang="en-US" altLang="zh-CN" sz="2400" dirty="0"/>
              <a:t> </a:t>
            </a:r>
            <a:r>
              <a:rPr lang="zh-CN" altLang="en-US" sz="2400" dirty="0"/>
              <a:t>，</a:t>
            </a:r>
            <a:r>
              <a:rPr lang="en-US" altLang="zh-CN" sz="2400" dirty="0"/>
              <a:t>as  </a:t>
            </a:r>
            <a:r>
              <a:rPr lang="en-US" altLang="zh-CN" sz="2400" i="1" dirty="0"/>
              <a:t>n</a:t>
            </a:r>
            <a:r>
              <a:rPr lang="en-US" altLang="zh-CN" sz="2400" dirty="0">
                <a:sym typeface="Symbol" pitchFamily="18" charset="2"/>
              </a:rPr>
              <a:t></a:t>
            </a:r>
          </a:p>
          <a:p>
            <a:r>
              <a:rPr lang="en-US" altLang="zh-CN" dirty="0"/>
              <a:t>E.g.  3</a:t>
            </a:r>
            <a:r>
              <a:rPr lang="en-US" altLang="zh-CN" i="1" dirty="0"/>
              <a:t>n</a:t>
            </a:r>
            <a:r>
              <a:rPr lang="en-US" altLang="zh-CN" baseline="30000" dirty="0"/>
              <a:t>2</a:t>
            </a:r>
            <a:r>
              <a:rPr lang="en-US" altLang="zh-CN" dirty="0"/>
              <a:t>+ 4</a:t>
            </a:r>
            <a:r>
              <a:rPr lang="en-US" altLang="zh-CN" i="1" dirty="0"/>
              <a:t>n</a:t>
            </a:r>
            <a:r>
              <a:rPr lang="en-US" altLang="zh-CN" dirty="0"/>
              <a:t>log</a:t>
            </a:r>
            <a:r>
              <a:rPr lang="en-US" altLang="zh-CN" i="1" dirty="0"/>
              <a:t>n</a:t>
            </a:r>
            <a:r>
              <a:rPr lang="en-US" altLang="zh-CN" dirty="0"/>
              <a:t>+7= </a:t>
            </a:r>
            <a:r>
              <a:rPr lang="en-US" altLang="zh-CN" i="1" dirty="0">
                <a:sym typeface="Symbol" pitchFamily="18" charset="2"/>
              </a:rPr>
              <a:t></a:t>
            </a:r>
            <a:r>
              <a:rPr lang="en-US" altLang="zh-CN" dirty="0"/>
              <a:t> (4</a:t>
            </a:r>
            <a:r>
              <a:rPr lang="en-US" altLang="zh-CN" i="1" dirty="0"/>
              <a:t>n</a:t>
            </a:r>
            <a:r>
              <a:rPr lang="en-US" altLang="zh-CN" dirty="0"/>
              <a:t>log</a:t>
            </a:r>
            <a:r>
              <a:rPr lang="en-US" altLang="zh-CN" i="1" dirty="0"/>
              <a:t>n</a:t>
            </a:r>
            <a:r>
              <a:rPr lang="en-US" altLang="zh-CN" dirty="0"/>
              <a:t>+12)</a:t>
            </a:r>
            <a:endParaRPr lang="zh-CN" altLang="en-US" dirty="0"/>
          </a:p>
          <a:p>
            <a:pPr>
              <a:buNone/>
            </a:pPr>
            <a:r>
              <a:rPr lang="zh-CN" altLang="en-US" dirty="0"/>
              <a:t>                   ，取</a:t>
            </a:r>
            <a:r>
              <a:rPr lang="en-US" altLang="zh-CN" i="1" dirty="0"/>
              <a:t>n</a:t>
            </a:r>
            <a:r>
              <a:rPr lang="en-US" altLang="zh-CN" baseline="-25000" dirty="0"/>
              <a:t>0</a:t>
            </a:r>
            <a:r>
              <a:rPr lang="en-US" altLang="zh-CN" dirty="0"/>
              <a:t>=3</a:t>
            </a:r>
            <a:r>
              <a:rPr lang="zh-CN" altLang="en-US" dirty="0"/>
              <a:t>，</a:t>
            </a:r>
            <a:r>
              <a:rPr lang="en-US" altLang="zh-CN" i="1" dirty="0"/>
              <a:t>c</a:t>
            </a:r>
            <a:r>
              <a:rPr lang="en-US" altLang="zh-CN" dirty="0"/>
              <a:t>=1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i="1" dirty="0"/>
              <a:t>f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dirty="0"/>
              <a:t>) </a:t>
            </a:r>
            <a:r>
              <a:rPr lang="en-US" altLang="zh-CN" dirty="0">
                <a:sym typeface="Symbol" pitchFamily="18" charset="2"/>
              </a:rPr>
              <a:t></a:t>
            </a:r>
            <a:r>
              <a:rPr lang="en-US" altLang="zh-CN" dirty="0"/>
              <a:t> </a:t>
            </a:r>
            <a:r>
              <a:rPr lang="en-US" altLang="zh-CN" i="1" dirty="0">
                <a:sym typeface="Symbol" pitchFamily="18" charset="2"/>
              </a:rPr>
              <a:t></a:t>
            </a:r>
            <a:r>
              <a:rPr lang="en-US" altLang="zh-CN" dirty="0"/>
              <a:t> (</a:t>
            </a:r>
            <a:r>
              <a:rPr lang="en-US" altLang="zh-CN" i="1" dirty="0"/>
              <a:t>g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dirty="0"/>
              <a:t>))  </a:t>
            </a:r>
            <a:r>
              <a:rPr lang="en-US" altLang="zh-CN" dirty="0">
                <a:sym typeface="Symbol" pitchFamily="18" charset="2"/>
              </a:rPr>
              <a:t> </a:t>
            </a:r>
            <a:r>
              <a:rPr lang="en-US" altLang="zh-CN" dirty="0"/>
              <a:t> </a:t>
            </a:r>
            <a:r>
              <a:rPr lang="en-US" altLang="zh-CN" i="1" dirty="0"/>
              <a:t>g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dirty="0"/>
              <a:t>) </a:t>
            </a:r>
            <a:r>
              <a:rPr lang="en-US" altLang="zh-CN" dirty="0">
                <a:sym typeface="Symbol" pitchFamily="18" charset="2"/>
              </a:rPr>
              <a:t></a:t>
            </a:r>
            <a:r>
              <a:rPr lang="en-US" altLang="zh-CN" dirty="0"/>
              <a:t> </a:t>
            </a:r>
            <a:r>
              <a:rPr lang="en-US" altLang="zh-CN" i="1" dirty="0">
                <a:sym typeface="Symbol" pitchFamily="18" charset="2"/>
              </a:rPr>
              <a:t>o</a:t>
            </a:r>
            <a:r>
              <a:rPr lang="en-US" altLang="zh-CN" dirty="0"/>
              <a:t> (</a:t>
            </a:r>
            <a:r>
              <a:rPr lang="en-US" altLang="zh-CN" i="1" dirty="0"/>
              <a:t>f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dirty="0"/>
              <a:t>)) 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非紧上界与非紧下界互为对偶</a:t>
            </a:r>
          </a:p>
          <a:p>
            <a:pPr eaLnBrk="1" hangingPunct="1"/>
            <a:endParaRPr lang="en-US" altLang="zh-CN" dirty="0"/>
          </a:p>
          <a:p>
            <a:pPr eaLnBrk="1" hangingPunct="1">
              <a:buFontTx/>
              <a:buNone/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039412-787D-4741-AAAD-62D710171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FD28BE-7C04-4E25-86BA-5B19A22D2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9062C4-0C1D-4E03-A278-AB7735CF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5150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DAB3731-7336-410D-A390-F3DA0E20D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>
                <a:latin typeface="Times New Roman" pitchFamily="18" charset="0"/>
              </a:rPr>
              <a:t>非紧下界</a:t>
            </a:r>
            <a:r>
              <a:rPr lang="zh-CN" altLang="en-US" sz="2400" i="1" dirty="0">
                <a:sym typeface="Symbol" pitchFamily="18" charset="2"/>
              </a:rPr>
              <a:t></a:t>
            </a:r>
            <a:r>
              <a:rPr lang="en-US" altLang="zh-CN" sz="2400" dirty="0">
                <a:latin typeface="+mn-lt"/>
              </a:rPr>
              <a:t>(</a:t>
            </a:r>
            <a:r>
              <a:rPr lang="en-US" altLang="zh-CN" sz="2400" i="1" dirty="0">
                <a:latin typeface="+mn-lt"/>
              </a:rPr>
              <a:t>g</a:t>
            </a:r>
            <a:r>
              <a:rPr lang="en-US" altLang="zh-CN" sz="2400" dirty="0">
                <a:latin typeface="+mn-lt"/>
              </a:rPr>
              <a:t>(</a:t>
            </a:r>
            <a:r>
              <a:rPr lang="en-US" altLang="zh-CN" sz="2400" i="1" dirty="0">
                <a:latin typeface="+mn-lt"/>
              </a:rPr>
              <a:t>n</a:t>
            </a:r>
            <a:r>
              <a:rPr lang="en-US" altLang="zh-CN" sz="2400" dirty="0">
                <a:latin typeface="+mn-lt"/>
              </a:rPr>
              <a:t>))</a:t>
            </a:r>
            <a:endParaRPr lang="zh-CN" altLang="en-US" dirty="0">
              <a:latin typeface="+mn-lt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1839258-F2F5-4BE1-A225-92F493BA0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0E74975-4827-4F9E-845A-D91F03642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F5FF2FB-9FE3-4896-8896-04BBDF6CF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42" name="Text Box 13">
            <a:extLst>
              <a:ext uri="{FF2B5EF4-FFF2-40B4-BE49-F238E27FC236}">
                <a16:creationId xmlns:a16="http://schemas.microsoft.com/office/drawing/2014/main" id="{B09CB670-FE1D-48BF-A734-EA338ECFF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3869" y="1016279"/>
            <a:ext cx="79233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+mn-lt"/>
              </a:rPr>
              <a:t>E.g.5</a:t>
            </a:r>
          </a:p>
        </p:txBody>
      </p:sp>
      <p:sp>
        <p:nvSpPr>
          <p:cNvPr id="18" name="Line 2">
            <a:extLst>
              <a:ext uri="{FF2B5EF4-FFF2-40B4-BE49-F238E27FC236}">
                <a16:creationId xmlns:a16="http://schemas.microsoft.com/office/drawing/2014/main" id="{2FF2A124-EFE5-451D-9370-CEB70ADA198B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931" y="6024358"/>
            <a:ext cx="7488832" cy="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2000"/>
          </a:p>
        </p:txBody>
      </p:sp>
      <p:sp>
        <p:nvSpPr>
          <p:cNvPr id="19" name="Line 3">
            <a:extLst>
              <a:ext uri="{FF2B5EF4-FFF2-40B4-BE49-F238E27FC236}">
                <a16:creationId xmlns:a16="http://schemas.microsoft.com/office/drawing/2014/main" id="{58F29B46-EEAE-483D-B001-FD2F0BDA8F3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279745" y="1674647"/>
            <a:ext cx="1588" cy="4349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2000"/>
          </a:p>
        </p:txBody>
      </p:sp>
      <p:sp>
        <p:nvSpPr>
          <p:cNvPr id="20" name="Line 4">
            <a:extLst>
              <a:ext uri="{FF2B5EF4-FFF2-40B4-BE49-F238E27FC236}">
                <a16:creationId xmlns:a16="http://schemas.microsoft.com/office/drawing/2014/main" id="{453F6BB4-8FA9-4A99-A51C-041D1C6E90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81333" y="1776209"/>
            <a:ext cx="6481763" cy="4248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2000"/>
          </a:p>
        </p:txBody>
      </p:sp>
      <p:sp>
        <p:nvSpPr>
          <p:cNvPr id="21" name="Text Box 5">
            <a:extLst>
              <a:ext uri="{FF2B5EF4-FFF2-40B4-BE49-F238E27FC236}">
                <a16:creationId xmlns:a16="http://schemas.microsoft.com/office/drawing/2014/main" id="{E61C7582-90C0-4176-AF46-E615510E1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721" y="4079671"/>
            <a:ext cx="64928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i="1">
                <a:latin typeface="+mn-lt"/>
              </a:rPr>
              <a:t>cg</a:t>
            </a:r>
            <a:r>
              <a:rPr lang="en-US" altLang="zh-CN" sz="2000">
                <a:latin typeface="+mn-lt"/>
              </a:rPr>
              <a:t>(</a:t>
            </a:r>
            <a:r>
              <a:rPr lang="en-US" altLang="zh-CN" sz="2000" i="1">
                <a:latin typeface="+mn-lt"/>
              </a:rPr>
              <a:t>n)</a:t>
            </a:r>
          </a:p>
        </p:txBody>
      </p:sp>
      <p:sp>
        <p:nvSpPr>
          <p:cNvPr id="22" name="Text Box 6">
            <a:extLst>
              <a:ext uri="{FF2B5EF4-FFF2-40B4-BE49-F238E27FC236}">
                <a16:creationId xmlns:a16="http://schemas.microsoft.com/office/drawing/2014/main" id="{F4D1A619-7656-4D8D-8C16-CDEB0938F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3233" y="1920671"/>
            <a:ext cx="64928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i="1">
                <a:latin typeface="+mn-lt"/>
              </a:rPr>
              <a:t>f</a:t>
            </a:r>
            <a:r>
              <a:rPr lang="en-US" altLang="zh-CN" sz="2000">
                <a:latin typeface="+mn-lt"/>
              </a:rPr>
              <a:t>(</a:t>
            </a:r>
            <a:r>
              <a:rPr lang="en-US" altLang="zh-CN" sz="2000" i="1">
                <a:latin typeface="+mn-lt"/>
              </a:rPr>
              <a:t>n)</a:t>
            </a:r>
          </a:p>
        </p:txBody>
      </p:sp>
      <p:sp>
        <p:nvSpPr>
          <p:cNvPr id="23" name="Line 7">
            <a:extLst>
              <a:ext uri="{FF2B5EF4-FFF2-40B4-BE49-F238E27FC236}">
                <a16:creationId xmlns:a16="http://schemas.microsoft.com/office/drawing/2014/main" id="{D3B20394-6910-48E3-AFB2-C8B20BE31798}"/>
              </a:ext>
            </a:extLst>
          </p:cNvPr>
          <p:cNvSpPr>
            <a:spLocks noChangeShapeType="1"/>
          </p:cNvSpPr>
          <p:nvPr/>
        </p:nvSpPr>
        <p:spPr bwMode="auto">
          <a:xfrm>
            <a:off x="5529483" y="3289096"/>
            <a:ext cx="1588" cy="27352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2000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D59F6A9A-C419-4DC9-B110-402111BDD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839" y="6078440"/>
            <a:ext cx="3952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i="1" dirty="0"/>
              <a:t>n</a:t>
            </a:r>
            <a:r>
              <a:rPr lang="en-US" altLang="zh-CN" baseline="-25000" dirty="0"/>
              <a:t>0</a:t>
            </a:r>
          </a:p>
        </p:txBody>
      </p:sp>
      <p:sp>
        <p:nvSpPr>
          <p:cNvPr id="25" name="Text Box 9">
            <a:extLst>
              <a:ext uri="{FF2B5EF4-FFF2-40B4-BE49-F238E27FC236}">
                <a16:creationId xmlns:a16="http://schemas.microsoft.com/office/drawing/2014/main" id="{353FE275-73E3-42C3-9FB8-024878C4E8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971" y="4224134"/>
            <a:ext cx="55015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i="1">
                <a:latin typeface="+mn-lt"/>
              </a:rPr>
              <a:t>c</a:t>
            </a:r>
            <a:r>
              <a:rPr lang="en-US" altLang="zh-CN" sz="2000">
                <a:latin typeface="+mn-lt"/>
              </a:rPr>
              <a:t>=1</a:t>
            </a:r>
          </a:p>
        </p:txBody>
      </p:sp>
      <p:sp>
        <p:nvSpPr>
          <p:cNvPr id="26" name="Freeform 10">
            <a:extLst>
              <a:ext uri="{FF2B5EF4-FFF2-40B4-BE49-F238E27FC236}">
                <a16:creationId xmlns:a16="http://schemas.microsoft.com/office/drawing/2014/main" id="{6ACF8D25-EF38-4251-819B-4FCE6A437096}"/>
              </a:ext>
            </a:extLst>
          </p:cNvPr>
          <p:cNvSpPr>
            <a:spLocks/>
          </p:cNvSpPr>
          <p:nvPr/>
        </p:nvSpPr>
        <p:spPr bwMode="auto">
          <a:xfrm>
            <a:off x="1279745" y="3720896"/>
            <a:ext cx="6554788" cy="1008063"/>
          </a:xfrm>
          <a:custGeom>
            <a:avLst/>
            <a:gdLst>
              <a:gd name="T0" fmla="*/ 0 w 4173"/>
              <a:gd name="T1" fmla="*/ 2147483647 h 1270"/>
              <a:gd name="T2" fmla="*/ 2147483647 w 4173"/>
              <a:gd name="T3" fmla="*/ 2147483647 h 1270"/>
              <a:gd name="T4" fmla="*/ 2147483647 w 4173"/>
              <a:gd name="T5" fmla="*/ 2147483647 h 1270"/>
              <a:gd name="T6" fmla="*/ 2147483647 w 4173"/>
              <a:gd name="T7" fmla="*/ 2147483647 h 1270"/>
              <a:gd name="T8" fmla="*/ 2147483647 w 4173"/>
              <a:gd name="T9" fmla="*/ 2147483647 h 1270"/>
              <a:gd name="T10" fmla="*/ 2147483647 w 4173"/>
              <a:gd name="T11" fmla="*/ 2147483647 h 1270"/>
              <a:gd name="T12" fmla="*/ 2147483647 w 4173"/>
              <a:gd name="T13" fmla="*/ 2147483647 h 1270"/>
              <a:gd name="T14" fmla="*/ 2147483647 w 4173"/>
              <a:gd name="T15" fmla="*/ 2147483647 h 1270"/>
              <a:gd name="T16" fmla="*/ 2147483647 w 4173"/>
              <a:gd name="T17" fmla="*/ 0 h 127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173" h="1270">
                <a:moveTo>
                  <a:pt x="0" y="1179"/>
                </a:moveTo>
                <a:cubicBezTo>
                  <a:pt x="121" y="1224"/>
                  <a:pt x="242" y="1270"/>
                  <a:pt x="363" y="1225"/>
                </a:cubicBezTo>
                <a:cubicBezTo>
                  <a:pt x="484" y="1180"/>
                  <a:pt x="605" y="975"/>
                  <a:pt x="726" y="907"/>
                </a:cubicBezTo>
                <a:cubicBezTo>
                  <a:pt x="847" y="839"/>
                  <a:pt x="953" y="778"/>
                  <a:pt x="1089" y="816"/>
                </a:cubicBezTo>
                <a:cubicBezTo>
                  <a:pt x="1225" y="854"/>
                  <a:pt x="1406" y="1225"/>
                  <a:pt x="1542" y="1134"/>
                </a:cubicBezTo>
                <a:cubicBezTo>
                  <a:pt x="1678" y="1043"/>
                  <a:pt x="1807" y="438"/>
                  <a:pt x="1905" y="272"/>
                </a:cubicBezTo>
                <a:cubicBezTo>
                  <a:pt x="2003" y="106"/>
                  <a:pt x="1996" y="53"/>
                  <a:pt x="2132" y="136"/>
                </a:cubicBezTo>
                <a:cubicBezTo>
                  <a:pt x="2268" y="219"/>
                  <a:pt x="2382" y="794"/>
                  <a:pt x="2722" y="771"/>
                </a:cubicBezTo>
                <a:cubicBezTo>
                  <a:pt x="3062" y="748"/>
                  <a:pt x="3931" y="128"/>
                  <a:pt x="4173" y="0"/>
                </a:cubicBezTo>
              </a:path>
            </a:pathLst>
          </a:custGeom>
          <a:noFill/>
          <a:ln w="9525">
            <a:solidFill>
              <a:srgbClr val="F7240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2000"/>
          </a:p>
        </p:txBody>
      </p:sp>
      <p:sp>
        <p:nvSpPr>
          <p:cNvPr id="27" name="Text Box 11">
            <a:extLst>
              <a:ext uri="{FF2B5EF4-FFF2-40B4-BE49-F238E27FC236}">
                <a16:creationId xmlns:a16="http://schemas.microsoft.com/office/drawing/2014/main" id="{52CA75CE-7BC5-443B-A88F-BBF35D35E2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2371" y="2712834"/>
            <a:ext cx="95410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000">
                <a:latin typeface="+mn-lt"/>
              </a:rPr>
              <a:t>非平行</a:t>
            </a:r>
          </a:p>
        </p:txBody>
      </p:sp>
    </p:spTree>
    <p:extLst>
      <p:ext uri="{BB962C8B-B14F-4D97-AF65-F5344CB8AC3E}">
        <p14:creationId xmlns:p14="http://schemas.microsoft.com/office/powerpoint/2010/main" val="2382657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8E4134-0CDE-42E7-87AD-74A34DFE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itchFamily="18" charset="0"/>
              </a:rPr>
              <a:t>紧渐近界记号</a:t>
            </a:r>
            <a:r>
              <a:rPr lang="zh-CN" altLang="en-US" dirty="0">
                <a:latin typeface="Times New Roman" pitchFamily="18" charset="0"/>
                <a:sym typeface="Symbol" pitchFamily="18" charset="2"/>
              </a:rPr>
              <a:t></a:t>
            </a:r>
            <a:endParaRPr lang="zh-CN" altLang="en-US" dirty="0">
              <a:latin typeface="Times New Roman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8668DB-4C88-4FF1-8750-CA0E28320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5"/>
            <a:ext cx="8897136" cy="5768410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dirty="0"/>
              <a:t>紧渐近界</a:t>
            </a:r>
            <a:r>
              <a:rPr lang="zh-CN" altLang="en-US" sz="2400" dirty="0">
                <a:sym typeface="Symbol" pitchFamily="18" charset="2"/>
              </a:rPr>
              <a:t></a:t>
            </a:r>
            <a:endParaRPr lang="en-US" altLang="zh-CN" dirty="0"/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zh-CN" altLang="en-US" sz="2400" dirty="0">
                <a:sym typeface="Symbol" pitchFamily="18" charset="2"/>
              </a:rPr>
              <a:t>         </a:t>
            </a:r>
            <a:r>
              <a:rPr lang="en-US" altLang="zh-CN" sz="2400" dirty="0"/>
              <a:t>(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 = { 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 | </a:t>
            </a:r>
            <a:r>
              <a:rPr lang="zh-CN" altLang="en-US" sz="2400" dirty="0"/>
              <a:t>存在正常数</a:t>
            </a:r>
            <a:r>
              <a:rPr lang="en-US" altLang="zh-CN" sz="2400" i="1" dirty="0"/>
              <a:t>c</a:t>
            </a:r>
            <a:r>
              <a:rPr lang="en-US" altLang="zh-CN" sz="2400" baseline="-25000" dirty="0"/>
              <a:t>1</a:t>
            </a:r>
            <a:r>
              <a:rPr lang="en-US" altLang="zh-CN" sz="2400" i="1" dirty="0"/>
              <a:t>,c</a:t>
            </a:r>
            <a:r>
              <a:rPr lang="en-US" altLang="zh-CN" sz="2400" baseline="-25000" dirty="0"/>
              <a:t>2</a:t>
            </a:r>
            <a:r>
              <a:rPr lang="zh-CN" altLang="en-US" sz="2400" dirty="0"/>
              <a:t>和</a:t>
            </a:r>
            <a:r>
              <a:rPr lang="en-US" altLang="zh-CN" sz="2400" i="1" dirty="0"/>
              <a:t>n</a:t>
            </a:r>
            <a:r>
              <a:rPr lang="en-US" altLang="zh-CN" sz="2400" baseline="-25000" dirty="0"/>
              <a:t>0</a:t>
            </a:r>
            <a:r>
              <a:rPr lang="zh-CN" altLang="en-US" sz="2400" dirty="0"/>
              <a:t>，</a:t>
            </a:r>
            <a:endParaRPr lang="en-US" altLang="zh-CN" sz="2400" dirty="0"/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US" altLang="zh-CN" dirty="0"/>
              <a:t>                                 </a:t>
            </a:r>
            <a:r>
              <a:rPr lang="zh-CN" altLang="en-US" sz="2400" dirty="0"/>
              <a:t>使得对所有</a:t>
            </a:r>
            <a:r>
              <a:rPr lang="en-US" altLang="zh-CN" sz="2400" i="1" dirty="0"/>
              <a:t>n</a:t>
            </a:r>
            <a:r>
              <a:rPr lang="en-US" altLang="zh-CN" sz="2400" dirty="0">
                <a:sym typeface="Symbol" pitchFamily="18" charset="2"/>
              </a:rPr>
              <a:t> </a:t>
            </a:r>
            <a:r>
              <a:rPr lang="en-US" altLang="zh-CN" sz="2400" i="1" dirty="0"/>
              <a:t>n</a:t>
            </a:r>
            <a:r>
              <a:rPr lang="en-US" altLang="zh-CN" sz="2400" baseline="-25000" dirty="0"/>
              <a:t>0</a:t>
            </a:r>
            <a:r>
              <a:rPr lang="zh-CN" altLang="en-US" sz="2400" dirty="0"/>
              <a:t>有：</a:t>
            </a:r>
            <a:r>
              <a:rPr lang="en-US" altLang="zh-CN" sz="2400" i="1" dirty="0"/>
              <a:t>c</a:t>
            </a:r>
            <a:r>
              <a:rPr lang="en-US" altLang="zh-CN" sz="2400" baseline="-25000" dirty="0"/>
              <a:t>1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 </a:t>
            </a:r>
            <a:r>
              <a:rPr lang="en-US" altLang="zh-CN" sz="2400" dirty="0">
                <a:sym typeface="Symbol" pitchFamily="18" charset="2"/>
              </a:rPr>
              <a:t> 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 </a:t>
            </a:r>
            <a:r>
              <a:rPr lang="en-US" altLang="zh-CN" sz="2400" dirty="0">
                <a:sym typeface="Symbol" pitchFamily="18" charset="2"/>
              </a:rPr>
              <a:t></a:t>
            </a:r>
            <a:r>
              <a:rPr lang="en-US" altLang="zh-CN" sz="2400" dirty="0"/>
              <a:t> </a:t>
            </a:r>
            <a:r>
              <a:rPr lang="en-US" altLang="zh-CN" sz="2400" i="1" dirty="0"/>
              <a:t>c</a:t>
            </a:r>
            <a:r>
              <a:rPr lang="en-US" altLang="zh-CN" sz="2400" baseline="-25000" dirty="0"/>
              <a:t>2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 }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/>
              <a:t>称为： </a:t>
            </a:r>
            <a:r>
              <a:rPr lang="en-US" altLang="zh-CN" sz="2400" dirty="0"/>
              <a:t>f(</a:t>
            </a:r>
            <a:r>
              <a:rPr lang="en-US" altLang="zh-CN" sz="2400" i="1" dirty="0"/>
              <a:t>n</a:t>
            </a:r>
            <a:r>
              <a:rPr lang="en-US" altLang="zh-CN" sz="2400" dirty="0"/>
              <a:t>)</a:t>
            </a:r>
            <a:r>
              <a:rPr lang="zh-CN" altLang="en-US" sz="2400" dirty="0"/>
              <a:t>与</a:t>
            </a:r>
            <a:r>
              <a:rPr lang="en-US" altLang="zh-CN" sz="2400" dirty="0"/>
              <a:t>g(</a:t>
            </a:r>
            <a:r>
              <a:rPr lang="en-US" altLang="zh-CN" sz="2400" i="1" dirty="0"/>
              <a:t>n</a:t>
            </a:r>
            <a:r>
              <a:rPr lang="en-US" altLang="zh-CN" sz="2400" dirty="0"/>
              <a:t>)</a:t>
            </a:r>
            <a:r>
              <a:rPr lang="zh-CN" altLang="en-US" sz="2400" dirty="0"/>
              <a:t>同阶、变化规模</a:t>
            </a:r>
            <a:r>
              <a:rPr lang="en-US" altLang="zh-CN" sz="2400" dirty="0"/>
              <a:t>/</a:t>
            </a:r>
            <a:r>
              <a:rPr lang="zh-CN" altLang="en-US" sz="2400" dirty="0"/>
              <a:t>档次、变化率相同。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/>
              <a:t>例如</a:t>
            </a:r>
            <a:r>
              <a:rPr lang="en-US" altLang="zh-CN" sz="2400" dirty="0"/>
              <a:t>,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400" dirty="0"/>
              <a:t>     3</a:t>
            </a:r>
            <a:r>
              <a:rPr lang="en-US" altLang="zh-CN" sz="2400" i="1" dirty="0"/>
              <a:t>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+ 4</a:t>
            </a:r>
            <a:r>
              <a:rPr lang="en-US" altLang="zh-CN" sz="2400" i="1" dirty="0"/>
              <a:t>n</a:t>
            </a:r>
            <a:r>
              <a:rPr lang="en-US" altLang="zh-CN" sz="2400" dirty="0"/>
              <a:t>log</a:t>
            </a:r>
            <a:r>
              <a:rPr lang="en-US" altLang="zh-CN" sz="2400" i="1" dirty="0"/>
              <a:t>n</a:t>
            </a:r>
            <a:r>
              <a:rPr lang="en-US" altLang="zh-CN" sz="2400" dirty="0"/>
              <a:t>+7= </a:t>
            </a:r>
            <a:r>
              <a:rPr lang="en-US" altLang="zh-CN" sz="2400" dirty="0">
                <a:sym typeface="Symbol" pitchFamily="18" charset="2"/>
              </a:rPr>
              <a:t></a:t>
            </a:r>
            <a:r>
              <a:rPr lang="en-US" altLang="zh-CN" sz="2400" dirty="0"/>
              <a:t> (</a:t>
            </a:r>
            <a:r>
              <a:rPr lang="en-US" altLang="zh-CN" sz="2400" i="1" dirty="0"/>
              <a:t>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) </a:t>
            </a:r>
          </a:p>
          <a:p>
            <a:pPr eaLnBrk="1" hangingPunct="1">
              <a:buFontTx/>
              <a:buNone/>
            </a:pPr>
            <a:r>
              <a:rPr lang="en-US" altLang="zh-CN" sz="2400" dirty="0"/>
              <a:t>         </a:t>
            </a:r>
            <a:r>
              <a:rPr lang="zh-CN" altLang="en-US" sz="2400" dirty="0"/>
              <a:t>，取</a:t>
            </a:r>
            <a:r>
              <a:rPr lang="en-US" altLang="zh-CN" sz="2400" i="1" dirty="0"/>
              <a:t>n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=3</a:t>
            </a:r>
            <a:r>
              <a:rPr lang="zh-CN" altLang="en-US" sz="2400" dirty="0"/>
              <a:t>，</a:t>
            </a:r>
            <a:r>
              <a:rPr lang="en-US" altLang="zh-CN" sz="2400" i="1" dirty="0"/>
              <a:t>c</a:t>
            </a:r>
            <a:r>
              <a:rPr lang="en-US" altLang="zh-CN" sz="2400" i="1" baseline="-25000" dirty="0"/>
              <a:t>1</a:t>
            </a:r>
            <a:r>
              <a:rPr lang="en-US" altLang="zh-CN" sz="2400" dirty="0"/>
              <a:t>=3</a:t>
            </a:r>
            <a:r>
              <a:rPr lang="zh-CN" altLang="en-US" sz="2400" dirty="0"/>
              <a:t>，</a:t>
            </a:r>
            <a:r>
              <a:rPr lang="en-US" altLang="zh-CN" sz="2400" dirty="0"/>
              <a:t>c</a:t>
            </a:r>
            <a:r>
              <a:rPr lang="en-US" altLang="zh-CN" sz="2400" i="1" baseline="-25000" dirty="0"/>
              <a:t>2</a:t>
            </a:r>
            <a:r>
              <a:rPr lang="en-US" altLang="zh-CN" sz="2400" dirty="0"/>
              <a:t>=6</a:t>
            </a:r>
          </a:p>
          <a:p>
            <a:pPr eaLnBrk="1" hangingPunct="1"/>
            <a:endParaRPr lang="en-US" altLang="zh-CN" sz="2400" dirty="0"/>
          </a:p>
          <a:p>
            <a:pPr eaLnBrk="1" hangingPunct="1"/>
            <a:r>
              <a:rPr lang="zh-CN" altLang="en-US" sz="2400" dirty="0"/>
              <a:t>定理</a:t>
            </a:r>
            <a:r>
              <a:rPr lang="en-US" altLang="zh-CN" sz="2400" dirty="0"/>
              <a:t>1</a:t>
            </a:r>
            <a:r>
              <a:rPr lang="zh-CN" altLang="en-US" sz="2400" dirty="0"/>
              <a:t>： </a:t>
            </a:r>
            <a:r>
              <a:rPr lang="zh-CN" altLang="en-US" sz="2400" dirty="0">
                <a:sym typeface="Symbol" pitchFamily="18" charset="2"/>
              </a:rPr>
              <a:t></a:t>
            </a:r>
            <a:r>
              <a:rPr lang="zh-CN" altLang="en-US" sz="2400" dirty="0"/>
              <a:t> </a:t>
            </a:r>
            <a:r>
              <a:rPr lang="en-US" altLang="zh-CN" sz="2400" dirty="0"/>
              <a:t>(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 = </a:t>
            </a:r>
            <a:r>
              <a:rPr lang="en-US" altLang="zh-CN" sz="2400" i="1" dirty="0">
                <a:sym typeface="Symbol" pitchFamily="18" charset="2"/>
              </a:rPr>
              <a:t>O</a:t>
            </a:r>
            <a:r>
              <a:rPr lang="en-US" altLang="zh-CN" sz="2400" dirty="0"/>
              <a:t> (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 </a:t>
            </a:r>
            <a:r>
              <a:rPr lang="en-US" altLang="zh-CN" sz="2400" dirty="0">
                <a:sym typeface="Symbol" pitchFamily="18" charset="2"/>
              </a:rPr>
              <a:t></a:t>
            </a:r>
            <a:r>
              <a:rPr lang="en-US" altLang="zh-CN" sz="2400" dirty="0"/>
              <a:t> </a:t>
            </a:r>
            <a:r>
              <a:rPr lang="en-US" altLang="zh-CN" sz="2400" dirty="0">
                <a:sym typeface="Symbol" pitchFamily="18" charset="2"/>
              </a:rPr>
              <a:t></a:t>
            </a:r>
            <a:r>
              <a:rPr lang="en-US" altLang="zh-CN" sz="2400" dirty="0"/>
              <a:t> (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 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6256DE-538D-4DEF-9690-D137EB68C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008D94-575E-437E-A3DA-505116FA9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C26ADF-C050-452D-B5D8-05F9B9E5A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092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DAB3731-7336-410D-A390-F3DA0E20D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紧渐近界</a:t>
            </a:r>
            <a:r>
              <a:rPr lang="zh-CN" altLang="en-US" dirty="0">
                <a:sym typeface="Symbol" pitchFamily="18" charset="2"/>
              </a:rPr>
              <a:t></a:t>
            </a:r>
            <a:r>
              <a:rPr lang="en-US" altLang="zh-CN" sz="2400" dirty="0">
                <a:latin typeface="+mn-lt"/>
              </a:rPr>
              <a:t>(</a:t>
            </a:r>
            <a:r>
              <a:rPr lang="en-US" altLang="zh-CN" sz="2400" i="1" dirty="0">
                <a:latin typeface="+mn-lt"/>
              </a:rPr>
              <a:t>g</a:t>
            </a:r>
            <a:r>
              <a:rPr lang="en-US" altLang="zh-CN" sz="2400" dirty="0">
                <a:latin typeface="+mn-lt"/>
              </a:rPr>
              <a:t>(</a:t>
            </a:r>
            <a:r>
              <a:rPr lang="en-US" altLang="zh-CN" sz="2400" i="1" dirty="0">
                <a:latin typeface="+mn-lt"/>
              </a:rPr>
              <a:t>n</a:t>
            </a:r>
            <a:r>
              <a:rPr lang="en-US" altLang="zh-CN" sz="2400" dirty="0">
                <a:latin typeface="+mn-lt"/>
              </a:rPr>
              <a:t>))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1839258-F2F5-4BE1-A225-92F493BA0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0E74975-4827-4F9E-845A-D91F03642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F5FF2FB-9FE3-4896-8896-04BBDF6CF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42" name="Text Box 13">
            <a:extLst>
              <a:ext uri="{FF2B5EF4-FFF2-40B4-BE49-F238E27FC236}">
                <a16:creationId xmlns:a16="http://schemas.microsoft.com/office/drawing/2014/main" id="{B09CB670-FE1D-48BF-A734-EA338ECFF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3869" y="1016279"/>
            <a:ext cx="79233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+mn-lt"/>
              </a:rPr>
              <a:t>E.g.6</a:t>
            </a:r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D59F6A9A-C419-4DC9-B110-402111BDD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839" y="6078440"/>
            <a:ext cx="3952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i="1" dirty="0"/>
              <a:t>n</a:t>
            </a:r>
            <a:r>
              <a:rPr lang="en-US" altLang="zh-CN" baseline="-25000" dirty="0"/>
              <a:t>0</a:t>
            </a:r>
          </a:p>
        </p:txBody>
      </p:sp>
      <p:sp>
        <p:nvSpPr>
          <p:cNvPr id="17" name="Line 4">
            <a:extLst>
              <a:ext uri="{FF2B5EF4-FFF2-40B4-BE49-F238E27FC236}">
                <a16:creationId xmlns:a16="http://schemas.microsoft.com/office/drawing/2014/main" id="{8E80C62D-E7AB-49AE-A7A7-B4BF809B3E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0389" y="6122232"/>
            <a:ext cx="8148577" cy="7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8" name="Line 5">
            <a:extLst>
              <a:ext uri="{FF2B5EF4-FFF2-40B4-BE49-F238E27FC236}">
                <a16:creationId xmlns:a16="http://schemas.microsoft.com/office/drawing/2014/main" id="{07C59895-6AAE-46C5-845A-B50F257549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7242" y="1081919"/>
            <a:ext cx="0" cy="5040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9" name="Freeform 7">
            <a:extLst>
              <a:ext uri="{FF2B5EF4-FFF2-40B4-BE49-F238E27FC236}">
                <a16:creationId xmlns:a16="http://schemas.microsoft.com/office/drawing/2014/main" id="{21D49EF4-0D74-4C54-BC33-2D93D61C8256}"/>
              </a:ext>
            </a:extLst>
          </p:cNvPr>
          <p:cNvSpPr>
            <a:spLocks/>
          </p:cNvSpPr>
          <p:nvPr/>
        </p:nvSpPr>
        <p:spPr bwMode="auto">
          <a:xfrm>
            <a:off x="1067242" y="1537532"/>
            <a:ext cx="7056438" cy="2868612"/>
          </a:xfrm>
          <a:custGeom>
            <a:avLst/>
            <a:gdLst>
              <a:gd name="T0" fmla="*/ 0 w 2585"/>
              <a:gd name="T1" fmla="*/ 2147483647 h 1807"/>
              <a:gd name="T2" fmla="*/ 2147483647 w 2585"/>
              <a:gd name="T3" fmla="*/ 2147483647 h 1807"/>
              <a:gd name="T4" fmla="*/ 2147483647 w 2585"/>
              <a:gd name="T5" fmla="*/ 2147483647 h 1807"/>
              <a:gd name="T6" fmla="*/ 2147483647 w 2585"/>
              <a:gd name="T7" fmla="*/ 2147483647 h 1807"/>
              <a:gd name="T8" fmla="*/ 2147483647 w 2585"/>
              <a:gd name="T9" fmla="*/ 2147483647 h 1807"/>
              <a:gd name="T10" fmla="*/ 2147483647 w 2585"/>
              <a:gd name="T11" fmla="*/ 2147483647 h 1807"/>
              <a:gd name="T12" fmla="*/ 2147483647 w 2585"/>
              <a:gd name="T13" fmla="*/ 2147483647 h 1807"/>
              <a:gd name="T14" fmla="*/ 2147483647 w 2585"/>
              <a:gd name="T15" fmla="*/ 2147483647 h 1807"/>
              <a:gd name="T16" fmla="*/ 2147483647 w 2585"/>
              <a:gd name="T17" fmla="*/ 2147483647 h 1807"/>
              <a:gd name="T18" fmla="*/ 2147483647 w 2585"/>
              <a:gd name="T19" fmla="*/ 2147483647 h 1807"/>
              <a:gd name="T20" fmla="*/ 2147483647 w 2585"/>
              <a:gd name="T21" fmla="*/ 2147483647 h 1807"/>
              <a:gd name="T22" fmla="*/ 2147483647 w 2585"/>
              <a:gd name="T23" fmla="*/ 2147483647 h 1807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585" h="1807">
                <a:moveTo>
                  <a:pt x="0" y="1073"/>
                </a:moveTo>
                <a:cubicBezTo>
                  <a:pt x="189" y="536"/>
                  <a:pt x="378" y="0"/>
                  <a:pt x="453" y="76"/>
                </a:cubicBezTo>
                <a:cubicBezTo>
                  <a:pt x="528" y="152"/>
                  <a:pt x="408" y="1467"/>
                  <a:pt x="453" y="1527"/>
                </a:cubicBezTo>
                <a:cubicBezTo>
                  <a:pt x="498" y="1587"/>
                  <a:pt x="672" y="400"/>
                  <a:pt x="725" y="438"/>
                </a:cubicBezTo>
                <a:cubicBezTo>
                  <a:pt x="778" y="476"/>
                  <a:pt x="733" y="1701"/>
                  <a:pt x="771" y="1754"/>
                </a:cubicBezTo>
                <a:cubicBezTo>
                  <a:pt x="809" y="1807"/>
                  <a:pt x="884" y="817"/>
                  <a:pt x="952" y="756"/>
                </a:cubicBezTo>
                <a:cubicBezTo>
                  <a:pt x="1020" y="695"/>
                  <a:pt x="1103" y="1391"/>
                  <a:pt x="1179" y="1391"/>
                </a:cubicBezTo>
                <a:cubicBezTo>
                  <a:pt x="1255" y="1391"/>
                  <a:pt x="1330" y="756"/>
                  <a:pt x="1406" y="756"/>
                </a:cubicBezTo>
                <a:cubicBezTo>
                  <a:pt x="1482" y="756"/>
                  <a:pt x="1542" y="1391"/>
                  <a:pt x="1633" y="1391"/>
                </a:cubicBezTo>
                <a:cubicBezTo>
                  <a:pt x="1724" y="1391"/>
                  <a:pt x="1844" y="756"/>
                  <a:pt x="1950" y="756"/>
                </a:cubicBezTo>
                <a:cubicBezTo>
                  <a:pt x="2056" y="756"/>
                  <a:pt x="2162" y="1391"/>
                  <a:pt x="2268" y="1391"/>
                </a:cubicBezTo>
                <a:cubicBezTo>
                  <a:pt x="2374" y="1391"/>
                  <a:pt x="2532" y="862"/>
                  <a:pt x="2585" y="75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" name="Text Box 9">
            <a:extLst>
              <a:ext uri="{FF2B5EF4-FFF2-40B4-BE49-F238E27FC236}">
                <a16:creationId xmlns:a16="http://schemas.microsoft.com/office/drawing/2014/main" id="{9B5D6B74-D023-4715-988A-F47D04C1F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5755" y="5041144"/>
            <a:ext cx="6492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i="1"/>
              <a:t>g</a:t>
            </a:r>
            <a:r>
              <a:rPr lang="en-US" altLang="zh-CN"/>
              <a:t>(</a:t>
            </a:r>
            <a:r>
              <a:rPr lang="en-US" altLang="zh-CN" i="1"/>
              <a:t>n)</a:t>
            </a:r>
          </a:p>
        </p:txBody>
      </p:sp>
      <p:sp>
        <p:nvSpPr>
          <p:cNvPr id="31" name="Text Box 10">
            <a:extLst>
              <a:ext uri="{FF2B5EF4-FFF2-40B4-BE49-F238E27FC236}">
                <a16:creationId xmlns:a16="http://schemas.microsoft.com/office/drawing/2014/main" id="{20FE2D9D-69C6-40B5-9B21-3C3EC9572A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9680" y="3098044"/>
            <a:ext cx="6492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i="1"/>
              <a:t>f</a:t>
            </a:r>
            <a:r>
              <a:rPr lang="en-US" altLang="zh-CN"/>
              <a:t>(</a:t>
            </a:r>
            <a:r>
              <a:rPr lang="en-US" altLang="zh-CN" i="1"/>
              <a:t>n)</a:t>
            </a:r>
          </a:p>
        </p:txBody>
      </p:sp>
      <p:sp>
        <p:nvSpPr>
          <p:cNvPr id="32" name="Line 11">
            <a:extLst>
              <a:ext uri="{FF2B5EF4-FFF2-40B4-BE49-F238E27FC236}">
                <a16:creationId xmlns:a16="http://schemas.microsoft.com/office/drawing/2014/main" id="{77F45488-8347-4E95-811D-3B3CE19989B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7242" y="5401507"/>
            <a:ext cx="6480175" cy="0"/>
          </a:xfrm>
          <a:prstGeom prst="line">
            <a:avLst/>
          </a:prstGeom>
          <a:noFill/>
          <a:ln w="28575">
            <a:solidFill>
              <a:srgbClr val="3907F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3" name="Line 12">
            <a:extLst>
              <a:ext uri="{FF2B5EF4-FFF2-40B4-BE49-F238E27FC236}">
                <a16:creationId xmlns:a16="http://schemas.microsoft.com/office/drawing/2014/main" id="{B2AA1F64-929B-450F-991B-F2D82C7817B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7242" y="3745744"/>
            <a:ext cx="7451725" cy="0"/>
          </a:xfrm>
          <a:prstGeom prst="line">
            <a:avLst/>
          </a:prstGeom>
          <a:noFill/>
          <a:ln w="28575">
            <a:solidFill>
              <a:srgbClr val="3907F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4" name="Line 13">
            <a:extLst>
              <a:ext uri="{FF2B5EF4-FFF2-40B4-BE49-F238E27FC236}">
                <a16:creationId xmlns:a16="http://schemas.microsoft.com/office/drawing/2014/main" id="{EF68D7B0-158D-4D13-930F-45A0F3EBE68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7242" y="2737682"/>
            <a:ext cx="7451725" cy="0"/>
          </a:xfrm>
          <a:prstGeom prst="line">
            <a:avLst/>
          </a:prstGeom>
          <a:noFill/>
          <a:ln w="28575">
            <a:solidFill>
              <a:srgbClr val="3907F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5" name="Line 14">
            <a:extLst>
              <a:ext uri="{FF2B5EF4-FFF2-40B4-BE49-F238E27FC236}">
                <a16:creationId xmlns:a16="http://schemas.microsoft.com/office/drawing/2014/main" id="{860CAA06-9AB5-4776-8CB3-FD863397483B}"/>
              </a:ext>
            </a:extLst>
          </p:cNvPr>
          <p:cNvSpPr>
            <a:spLocks noChangeShapeType="1"/>
          </p:cNvSpPr>
          <p:nvPr/>
        </p:nvSpPr>
        <p:spPr bwMode="auto">
          <a:xfrm>
            <a:off x="3370705" y="3745744"/>
            <a:ext cx="0" cy="237648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6" name="Text Box 16">
            <a:extLst>
              <a:ext uri="{FF2B5EF4-FFF2-40B4-BE49-F238E27FC236}">
                <a16:creationId xmlns:a16="http://schemas.microsoft.com/office/drawing/2014/main" id="{77646CB0-938A-4A2C-BE7A-7FF5B41D2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0567" y="3817182"/>
            <a:ext cx="7889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5629F9"/>
                </a:solidFill>
              </a:rPr>
              <a:t>c</a:t>
            </a:r>
            <a:r>
              <a:rPr lang="en-US" altLang="zh-CN" baseline="-25000">
                <a:solidFill>
                  <a:srgbClr val="5629F9"/>
                </a:solidFill>
              </a:rPr>
              <a:t>1</a:t>
            </a:r>
            <a:r>
              <a:rPr lang="en-US" altLang="zh-CN" i="1">
                <a:solidFill>
                  <a:srgbClr val="5629F9"/>
                </a:solidFill>
              </a:rPr>
              <a:t>g(n</a:t>
            </a:r>
            <a:r>
              <a:rPr lang="en-US" altLang="zh-CN">
                <a:solidFill>
                  <a:srgbClr val="5629F9"/>
                </a:solidFill>
              </a:rPr>
              <a:t>)</a:t>
            </a:r>
          </a:p>
        </p:txBody>
      </p:sp>
      <p:sp>
        <p:nvSpPr>
          <p:cNvPr id="37" name="Text Box 17">
            <a:extLst>
              <a:ext uri="{FF2B5EF4-FFF2-40B4-BE49-F238E27FC236}">
                <a16:creationId xmlns:a16="http://schemas.microsoft.com/office/drawing/2014/main" id="{5FC02836-F6B2-4542-BBF2-684677E2A2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2367" y="2305882"/>
            <a:ext cx="7889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5629F9"/>
                </a:solidFill>
              </a:rPr>
              <a:t>c</a:t>
            </a:r>
            <a:r>
              <a:rPr lang="en-US" altLang="zh-CN" baseline="-25000">
                <a:solidFill>
                  <a:srgbClr val="5629F9"/>
                </a:solidFill>
              </a:rPr>
              <a:t>2</a:t>
            </a:r>
            <a:r>
              <a:rPr lang="en-US" altLang="zh-CN" i="1">
                <a:solidFill>
                  <a:srgbClr val="5629F9"/>
                </a:solidFill>
              </a:rPr>
              <a:t>g</a:t>
            </a:r>
            <a:r>
              <a:rPr lang="en-US" altLang="zh-CN">
                <a:solidFill>
                  <a:srgbClr val="5629F9"/>
                </a:solidFill>
              </a:rPr>
              <a:t>(</a:t>
            </a:r>
            <a:r>
              <a:rPr lang="en-US" altLang="zh-CN" i="1">
                <a:solidFill>
                  <a:srgbClr val="5629F9"/>
                </a:solidFill>
              </a:rPr>
              <a:t>n</a:t>
            </a:r>
            <a:r>
              <a:rPr lang="en-US" altLang="zh-CN">
                <a:solidFill>
                  <a:srgbClr val="5629F9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70065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A25F60-82FE-4593-BF0B-3D18693EC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渐近分析记号在等式和不等式中的意义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795EE0-7C02-4FF1-9123-006606E03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)= </a:t>
            </a:r>
            <a:r>
              <a:rPr lang="en-US" altLang="zh-CN" sz="2400" dirty="0">
                <a:sym typeface="Symbol" pitchFamily="18" charset="2"/>
              </a:rPr>
              <a:t></a:t>
            </a:r>
            <a:r>
              <a:rPr lang="en-US" altLang="zh-CN" sz="2400" dirty="0"/>
              <a:t>(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</a:t>
            </a:r>
            <a:r>
              <a:rPr lang="zh-CN" altLang="en-US" sz="2400" dirty="0"/>
              <a:t>的确切意义是：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 </a:t>
            </a:r>
            <a:r>
              <a:rPr lang="en-US" altLang="zh-CN" sz="2400" dirty="0">
                <a:sym typeface="Symbol" pitchFamily="18" charset="2"/>
              </a:rPr>
              <a:t></a:t>
            </a:r>
            <a:r>
              <a:rPr lang="en-US" altLang="zh-CN" sz="2400" dirty="0"/>
              <a:t> </a:t>
            </a:r>
            <a:r>
              <a:rPr lang="en-US" altLang="zh-CN" sz="2400" dirty="0">
                <a:sym typeface="Symbol" pitchFamily="18" charset="2"/>
              </a:rPr>
              <a:t></a:t>
            </a:r>
            <a:r>
              <a:rPr lang="en-US" altLang="zh-CN" sz="2400" dirty="0"/>
              <a:t>(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</a:t>
            </a:r>
            <a:endParaRPr lang="zh-CN" altLang="en-US" sz="2400" dirty="0"/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/>
              <a:t>一般情况下，等式和不等式中的渐近记号</a:t>
            </a:r>
            <a:r>
              <a:rPr lang="zh-CN" altLang="en-US" sz="2400" dirty="0">
                <a:sym typeface="Symbol" pitchFamily="18" charset="2"/>
              </a:rPr>
              <a:t></a:t>
            </a:r>
            <a:r>
              <a:rPr lang="en-US" altLang="zh-CN" sz="2400" dirty="0"/>
              <a:t>(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</a:t>
            </a:r>
            <a:r>
              <a:rPr lang="zh-CN" altLang="en-US" sz="2400" dirty="0"/>
              <a:t>表示</a:t>
            </a:r>
            <a:r>
              <a:rPr lang="zh-CN" altLang="en-US" sz="2400" dirty="0">
                <a:sym typeface="Symbol" pitchFamily="18" charset="2"/>
              </a:rPr>
              <a:t></a:t>
            </a:r>
            <a:r>
              <a:rPr lang="en-US" altLang="zh-CN" sz="2400" dirty="0"/>
              <a:t>(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</a:t>
            </a:r>
            <a:r>
              <a:rPr lang="zh-CN" altLang="en-US" sz="2400" dirty="0"/>
              <a:t>中的某个函数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/>
              <a:t>例如：</a:t>
            </a:r>
            <a:r>
              <a:rPr lang="en-US" altLang="zh-CN" sz="2400" dirty="0"/>
              <a:t>2</a:t>
            </a:r>
            <a:r>
              <a:rPr lang="en-US" altLang="zh-CN" sz="2400" i="1" dirty="0"/>
              <a:t>n</a:t>
            </a:r>
            <a:r>
              <a:rPr lang="en-US" altLang="zh-CN" sz="2400" baseline="30000" dirty="0"/>
              <a:t>2 </a:t>
            </a:r>
            <a:r>
              <a:rPr lang="en-US" altLang="zh-CN" sz="2400" dirty="0"/>
              <a:t>+ 3</a:t>
            </a:r>
            <a:r>
              <a:rPr lang="en-US" altLang="zh-CN" sz="2400" i="1" dirty="0"/>
              <a:t>n </a:t>
            </a:r>
            <a:r>
              <a:rPr lang="en-US" altLang="zh-CN" sz="2400" dirty="0"/>
              <a:t>+ 1 = 2</a:t>
            </a:r>
            <a:r>
              <a:rPr lang="en-US" altLang="zh-CN" sz="2400" i="1" dirty="0"/>
              <a:t>n</a:t>
            </a:r>
            <a:r>
              <a:rPr lang="en-US" altLang="zh-CN" sz="2400" baseline="30000" dirty="0"/>
              <a:t>2 </a:t>
            </a:r>
            <a:r>
              <a:rPr lang="en-US" altLang="zh-CN" sz="2400" dirty="0"/>
              <a:t>+ </a:t>
            </a:r>
            <a:r>
              <a:rPr lang="en-US" altLang="zh-CN" sz="2400" dirty="0">
                <a:sym typeface="Symbol" pitchFamily="18" charset="2"/>
              </a:rPr>
              <a:t>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 </a:t>
            </a:r>
            <a:r>
              <a:rPr lang="zh-CN" altLang="en-US" sz="2400" dirty="0"/>
              <a:t>表示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400" dirty="0"/>
              <a:t>        </a:t>
            </a:r>
            <a:r>
              <a:rPr lang="en-US" altLang="zh-CN" sz="2400" dirty="0"/>
              <a:t>2</a:t>
            </a:r>
            <a:r>
              <a:rPr lang="en-US" altLang="zh-CN" sz="2400" i="1" dirty="0"/>
              <a:t>n</a:t>
            </a:r>
            <a:r>
              <a:rPr lang="en-US" altLang="zh-CN" sz="2400" baseline="30000" dirty="0"/>
              <a:t>2 </a:t>
            </a:r>
            <a:r>
              <a:rPr lang="en-US" altLang="zh-CN" sz="2400" dirty="0"/>
              <a:t>+3</a:t>
            </a:r>
            <a:r>
              <a:rPr lang="en-US" altLang="zh-CN" sz="2400" i="1" dirty="0"/>
              <a:t>n </a:t>
            </a:r>
            <a:r>
              <a:rPr lang="en-US" altLang="zh-CN" sz="2400" dirty="0"/>
              <a:t>+1=2</a:t>
            </a:r>
            <a:r>
              <a:rPr lang="en-US" altLang="zh-CN" sz="2400" i="1" dirty="0"/>
              <a:t>n</a:t>
            </a:r>
            <a:r>
              <a:rPr lang="en-US" altLang="zh-CN" sz="2400" baseline="30000" dirty="0"/>
              <a:t>2 </a:t>
            </a:r>
            <a:r>
              <a:rPr lang="en-US" altLang="zh-CN" sz="2400" dirty="0"/>
              <a:t>+ 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</a:t>
            </a:r>
            <a:r>
              <a:rPr lang="zh-CN" altLang="en-US" sz="2400" dirty="0"/>
              <a:t>，其中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 </a:t>
            </a:r>
            <a:r>
              <a:rPr lang="zh-CN" altLang="en-US" sz="2400" dirty="0"/>
              <a:t>是</a:t>
            </a:r>
            <a:r>
              <a:rPr lang="zh-CN" altLang="en-US" sz="2400" dirty="0">
                <a:sym typeface="Symbol" pitchFamily="18" charset="2"/>
              </a:rPr>
              <a:t>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</a:t>
            </a:r>
            <a:r>
              <a:rPr lang="zh-CN" altLang="en-US" sz="2400" dirty="0"/>
              <a:t>中某个函数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/>
              <a:t>等式和不等式中渐近记号</a:t>
            </a:r>
            <a:r>
              <a:rPr lang="en-US" altLang="zh-CN" sz="2400" i="1" dirty="0" err="1"/>
              <a:t>O</a:t>
            </a:r>
            <a:r>
              <a:rPr lang="en-US" altLang="zh-CN" sz="2400" dirty="0" err="1"/>
              <a:t>,</a:t>
            </a:r>
            <a:r>
              <a:rPr lang="en-US" altLang="zh-CN" sz="2400" i="1" dirty="0" err="1"/>
              <a:t>o</a:t>
            </a:r>
            <a:r>
              <a:rPr lang="en-US" altLang="zh-CN" sz="2400" dirty="0"/>
              <a:t>, </a:t>
            </a:r>
            <a:r>
              <a:rPr lang="en-US" altLang="zh-CN" sz="2400" dirty="0">
                <a:sym typeface="Symbol" pitchFamily="18" charset="2"/>
              </a:rPr>
              <a:t></a:t>
            </a:r>
            <a:r>
              <a:rPr lang="zh-CN" altLang="en-US" sz="2400" dirty="0">
                <a:sym typeface="Symbol" pitchFamily="18" charset="2"/>
              </a:rPr>
              <a:t>和</a:t>
            </a:r>
            <a:r>
              <a:rPr lang="zh-CN" altLang="en-US" sz="2400" i="1" dirty="0">
                <a:sym typeface="Symbol" pitchFamily="18" charset="2"/>
              </a:rPr>
              <a:t></a:t>
            </a:r>
            <a:r>
              <a:rPr lang="zh-CN" altLang="en-US" sz="2400" dirty="0">
                <a:sym typeface="Symbol" pitchFamily="18" charset="2"/>
              </a:rPr>
              <a:t>的意义是类似的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AB9998-9CC0-4233-98B9-27C3DA974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935029-F93B-4049-9D3E-43A80CDC0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89F6CF-D278-425D-A631-5517663D4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53239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9530C3-F417-4B30-9953-E347B020B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渐近界的若干性质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1BA506-9B99-4FAC-B8C7-1487FFA93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b="1" dirty="0">
                <a:solidFill>
                  <a:srgbClr val="0000FF"/>
                </a:solidFill>
              </a:rPr>
              <a:t>1. </a:t>
            </a:r>
            <a:r>
              <a:rPr lang="zh-CN" altLang="en-US" sz="2400" b="1" dirty="0">
                <a:solidFill>
                  <a:srgbClr val="0000FF"/>
                </a:solidFill>
              </a:rPr>
              <a:t>传递性：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)= </a:t>
            </a:r>
            <a:r>
              <a:rPr lang="en-US" altLang="zh-CN" sz="2400" dirty="0">
                <a:sym typeface="Symbol" pitchFamily="18" charset="2"/>
              </a:rPr>
              <a:t></a:t>
            </a:r>
            <a:r>
              <a:rPr lang="en-US" altLang="zh-CN" sz="2400" dirty="0"/>
              <a:t>(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</a:t>
            </a:r>
            <a:r>
              <a:rPr lang="zh-CN" altLang="en-US" sz="2400" dirty="0"/>
              <a:t>， 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)= </a:t>
            </a:r>
            <a:r>
              <a:rPr lang="en-US" altLang="zh-CN" sz="2400" dirty="0">
                <a:sym typeface="Symbol" pitchFamily="18" charset="2"/>
              </a:rPr>
              <a:t></a:t>
            </a:r>
            <a:r>
              <a:rPr lang="en-US" altLang="zh-CN" sz="2400" dirty="0"/>
              <a:t>(</a:t>
            </a:r>
            <a:r>
              <a:rPr lang="en-US" altLang="zh-CN" sz="2400" i="1" dirty="0"/>
              <a:t>h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  </a:t>
            </a:r>
            <a:r>
              <a:rPr lang="en-US" altLang="zh-CN" sz="2000" dirty="0">
                <a:sym typeface="Symbol" pitchFamily="18" charset="2"/>
              </a:rPr>
              <a:t></a:t>
            </a:r>
            <a:r>
              <a:rPr lang="en-US" altLang="zh-CN" sz="2000" dirty="0"/>
              <a:t>  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)= </a:t>
            </a:r>
            <a:r>
              <a:rPr lang="en-US" altLang="zh-CN" sz="2400" dirty="0">
                <a:sym typeface="Symbol" pitchFamily="18" charset="2"/>
              </a:rPr>
              <a:t></a:t>
            </a:r>
            <a:r>
              <a:rPr lang="en-US" altLang="zh-CN" sz="2400" dirty="0"/>
              <a:t>(</a:t>
            </a:r>
            <a:r>
              <a:rPr lang="en-US" altLang="zh-CN" sz="2400" i="1" dirty="0"/>
              <a:t>h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</a:t>
            </a:r>
            <a:r>
              <a:rPr lang="zh-CN" altLang="en-US" sz="2400" dirty="0"/>
              <a:t>；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)= </a:t>
            </a:r>
            <a:r>
              <a:rPr lang="en-US" altLang="zh-CN" sz="2400" i="1" dirty="0">
                <a:sym typeface="Symbol" pitchFamily="18" charset="2"/>
              </a:rPr>
              <a:t>O</a:t>
            </a:r>
            <a:r>
              <a:rPr lang="en-US" altLang="zh-CN" sz="2400" dirty="0"/>
              <a:t>(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</a:t>
            </a:r>
            <a:r>
              <a:rPr lang="zh-CN" altLang="en-US" sz="2400" dirty="0"/>
              <a:t>， 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)= </a:t>
            </a:r>
            <a:r>
              <a:rPr lang="en-US" altLang="zh-CN" sz="2400" i="1" dirty="0">
                <a:sym typeface="Symbol" pitchFamily="18" charset="2"/>
              </a:rPr>
              <a:t>O</a:t>
            </a:r>
            <a:r>
              <a:rPr lang="en-US" altLang="zh-CN" sz="2400" dirty="0">
                <a:sym typeface="Symbol" pitchFamily="18" charset="2"/>
              </a:rPr>
              <a:t> </a:t>
            </a:r>
            <a:r>
              <a:rPr lang="en-US" altLang="zh-CN" sz="2400" dirty="0"/>
              <a:t>(</a:t>
            </a:r>
            <a:r>
              <a:rPr lang="en-US" altLang="zh-CN" sz="2400" i="1" dirty="0"/>
              <a:t>h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 </a:t>
            </a:r>
            <a:r>
              <a:rPr lang="en-US" altLang="zh-CN" sz="2000" dirty="0">
                <a:sym typeface="Symbol" pitchFamily="18" charset="2"/>
              </a:rPr>
              <a:t></a:t>
            </a:r>
            <a:r>
              <a:rPr lang="en-US" altLang="zh-CN" sz="2000" dirty="0"/>
              <a:t>  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)= </a:t>
            </a:r>
            <a:r>
              <a:rPr lang="en-US" altLang="zh-CN" sz="2400" i="1" dirty="0">
                <a:sym typeface="Symbol" pitchFamily="18" charset="2"/>
              </a:rPr>
              <a:t>O</a:t>
            </a:r>
            <a:r>
              <a:rPr lang="en-US" altLang="zh-CN" sz="2400" dirty="0">
                <a:sym typeface="Symbol" pitchFamily="18" charset="2"/>
              </a:rPr>
              <a:t> </a:t>
            </a:r>
            <a:r>
              <a:rPr lang="en-US" altLang="zh-CN" sz="2400" dirty="0"/>
              <a:t>(</a:t>
            </a:r>
            <a:r>
              <a:rPr lang="en-US" altLang="zh-CN" sz="2400" i="1" dirty="0"/>
              <a:t>h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</a:t>
            </a:r>
            <a:r>
              <a:rPr lang="zh-CN" altLang="en-US" sz="2400" dirty="0"/>
              <a:t>；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)= </a:t>
            </a:r>
            <a:r>
              <a:rPr lang="en-US" altLang="zh-CN" sz="2400" dirty="0">
                <a:sym typeface="Symbol" pitchFamily="18" charset="2"/>
              </a:rPr>
              <a:t></a:t>
            </a:r>
            <a:r>
              <a:rPr lang="en-US" altLang="zh-CN" sz="2400" dirty="0"/>
              <a:t>(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</a:t>
            </a:r>
            <a:r>
              <a:rPr lang="zh-CN" altLang="en-US" sz="2400" dirty="0"/>
              <a:t>， 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)= </a:t>
            </a:r>
            <a:r>
              <a:rPr lang="en-US" altLang="zh-CN" sz="2400" dirty="0">
                <a:sym typeface="Symbol" pitchFamily="18" charset="2"/>
              </a:rPr>
              <a:t> </a:t>
            </a:r>
            <a:r>
              <a:rPr lang="en-US" altLang="zh-CN" sz="2400" dirty="0"/>
              <a:t>(</a:t>
            </a:r>
            <a:r>
              <a:rPr lang="en-US" altLang="zh-CN" sz="2400" i="1" dirty="0"/>
              <a:t>h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 </a:t>
            </a:r>
            <a:r>
              <a:rPr lang="en-US" altLang="zh-CN" sz="2000" dirty="0">
                <a:sym typeface="Symbol" pitchFamily="18" charset="2"/>
              </a:rPr>
              <a:t></a:t>
            </a:r>
            <a:r>
              <a:rPr lang="en-US" altLang="zh-CN" sz="2000" dirty="0"/>
              <a:t>  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)= </a:t>
            </a:r>
            <a:r>
              <a:rPr lang="en-US" altLang="zh-CN" sz="2400" dirty="0">
                <a:sym typeface="Symbol" pitchFamily="18" charset="2"/>
              </a:rPr>
              <a:t></a:t>
            </a:r>
            <a:r>
              <a:rPr lang="en-US" altLang="zh-CN" sz="2400" dirty="0"/>
              <a:t>(</a:t>
            </a:r>
            <a:r>
              <a:rPr lang="en-US" altLang="zh-CN" sz="2400" i="1" dirty="0"/>
              <a:t>h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</a:t>
            </a:r>
            <a:r>
              <a:rPr lang="zh-CN" altLang="en-US" sz="2400" dirty="0"/>
              <a:t>；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)= </a:t>
            </a:r>
            <a:r>
              <a:rPr lang="en-US" altLang="zh-CN" sz="2400" i="1" dirty="0"/>
              <a:t>o</a:t>
            </a:r>
            <a:r>
              <a:rPr lang="en-US" altLang="zh-CN" sz="2400" dirty="0"/>
              <a:t>(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</a:t>
            </a:r>
            <a:r>
              <a:rPr lang="zh-CN" altLang="en-US" sz="2400" dirty="0"/>
              <a:t>， 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)= </a:t>
            </a:r>
            <a:r>
              <a:rPr lang="en-US" altLang="zh-CN" sz="2400" i="1" dirty="0"/>
              <a:t>o</a:t>
            </a:r>
            <a:r>
              <a:rPr lang="en-US" altLang="zh-CN" sz="2400" dirty="0"/>
              <a:t>(</a:t>
            </a:r>
            <a:r>
              <a:rPr lang="en-US" altLang="zh-CN" sz="2400" i="1" dirty="0"/>
              <a:t>h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   </a:t>
            </a:r>
            <a:r>
              <a:rPr lang="en-US" altLang="zh-CN" sz="2000" dirty="0">
                <a:sym typeface="Symbol" pitchFamily="18" charset="2"/>
              </a:rPr>
              <a:t></a:t>
            </a:r>
            <a:r>
              <a:rPr lang="en-US" altLang="zh-CN" sz="2000" dirty="0"/>
              <a:t>  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)= </a:t>
            </a:r>
            <a:r>
              <a:rPr lang="en-US" altLang="zh-CN" sz="2400" i="1" dirty="0"/>
              <a:t>o</a:t>
            </a:r>
            <a:r>
              <a:rPr lang="en-US" altLang="zh-CN" sz="2400" dirty="0"/>
              <a:t>(</a:t>
            </a:r>
            <a:r>
              <a:rPr lang="en-US" altLang="zh-CN" sz="2400" i="1" dirty="0"/>
              <a:t>h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</a:t>
            </a:r>
            <a:r>
              <a:rPr lang="zh-CN" altLang="en-US" sz="2400" dirty="0"/>
              <a:t>；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)= </a:t>
            </a:r>
            <a:r>
              <a:rPr lang="en-US" altLang="zh-CN" sz="2400" i="1" dirty="0">
                <a:sym typeface="Symbol" pitchFamily="18" charset="2"/>
              </a:rPr>
              <a:t></a:t>
            </a:r>
            <a:r>
              <a:rPr lang="en-US" altLang="zh-CN" sz="2400" dirty="0"/>
              <a:t>(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</a:t>
            </a:r>
            <a:r>
              <a:rPr lang="zh-CN" altLang="en-US" sz="2400" dirty="0"/>
              <a:t>， 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)= </a:t>
            </a:r>
            <a:r>
              <a:rPr lang="en-US" altLang="zh-CN" sz="2400" i="1" dirty="0">
                <a:sym typeface="Symbol" pitchFamily="18" charset="2"/>
              </a:rPr>
              <a:t></a:t>
            </a:r>
            <a:r>
              <a:rPr lang="en-US" altLang="zh-CN" sz="2400" dirty="0">
                <a:sym typeface="Symbol" pitchFamily="18" charset="2"/>
              </a:rPr>
              <a:t> </a:t>
            </a:r>
            <a:r>
              <a:rPr lang="en-US" altLang="zh-CN" sz="2400" dirty="0"/>
              <a:t>(</a:t>
            </a:r>
            <a:r>
              <a:rPr lang="en-US" altLang="zh-CN" sz="2400" i="1" dirty="0"/>
              <a:t>h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 </a:t>
            </a:r>
            <a:r>
              <a:rPr lang="en-US" altLang="zh-CN" sz="2000" dirty="0">
                <a:sym typeface="Symbol" pitchFamily="18" charset="2"/>
              </a:rPr>
              <a:t></a:t>
            </a:r>
            <a:r>
              <a:rPr lang="en-US" altLang="zh-CN" sz="2000" dirty="0"/>
              <a:t>  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)= </a:t>
            </a:r>
            <a:r>
              <a:rPr lang="en-US" altLang="zh-CN" sz="2400" i="1" dirty="0">
                <a:sym typeface="Symbol" pitchFamily="18" charset="2"/>
              </a:rPr>
              <a:t></a:t>
            </a:r>
            <a:r>
              <a:rPr lang="en-US" altLang="zh-CN" sz="2400" dirty="0">
                <a:sym typeface="Symbol" pitchFamily="18" charset="2"/>
              </a:rPr>
              <a:t> </a:t>
            </a:r>
            <a:r>
              <a:rPr lang="en-US" altLang="zh-CN" sz="2400" dirty="0"/>
              <a:t>(</a:t>
            </a:r>
            <a:r>
              <a:rPr lang="en-US" altLang="zh-CN" sz="2400" i="1" dirty="0"/>
              <a:t>h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</a:t>
            </a:r>
            <a:r>
              <a:rPr lang="zh-CN" altLang="en-US" sz="2400" dirty="0"/>
              <a:t>；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49D7CD-04D5-44CC-AAD3-C95C0FB8E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F15779-A571-4C72-86E0-4C7491B2D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15B71A-CF42-4B8A-9B1E-F0B94E09C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2227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4625F9-EA44-41FA-8035-5DB0DFE64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渐近界的若干性质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36C152-69C4-4440-B48F-E9C712AD5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4"/>
            <a:ext cx="8897136" cy="57232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sz="2400" b="1" dirty="0">
                <a:solidFill>
                  <a:srgbClr val="0000FF"/>
                </a:solidFill>
              </a:rPr>
              <a:t>反身性</a:t>
            </a:r>
            <a:r>
              <a:rPr lang="en-US" altLang="zh-CN" sz="2400" b="1" dirty="0">
                <a:solidFill>
                  <a:srgbClr val="0000FF"/>
                </a:solidFill>
              </a:rPr>
              <a:t>/ </a:t>
            </a:r>
            <a:r>
              <a:rPr lang="zh-CN" altLang="en-US" sz="2400" b="1" dirty="0">
                <a:solidFill>
                  <a:srgbClr val="0000FF"/>
                </a:solidFill>
              </a:rPr>
              <a:t>自反性：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)= </a:t>
            </a:r>
            <a:r>
              <a:rPr lang="en-US" altLang="zh-CN" sz="2400" dirty="0">
                <a:sym typeface="Symbol" pitchFamily="18" charset="2"/>
              </a:rPr>
              <a:t></a:t>
            </a:r>
            <a:r>
              <a:rPr lang="en-US" altLang="zh-CN" sz="2400" dirty="0"/>
              <a:t>(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</a:t>
            </a:r>
            <a:r>
              <a:rPr lang="zh-CN" altLang="en-US" sz="2400" dirty="0"/>
              <a:t>；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)= </a:t>
            </a:r>
            <a:r>
              <a:rPr lang="en-US" altLang="zh-CN" sz="2400" i="1" dirty="0">
                <a:sym typeface="Symbol" pitchFamily="18" charset="2"/>
              </a:rPr>
              <a:t>O</a:t>
            </a:r>
            <a:r>
              <a:rPr lang="en-US" altLang="zh-CN" sz="2400" dirty="0"/>
              <a:t>(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</a:t>
            </a:r>
            <a:r>
              <a:rPr lang="zh-CN" altLang="en-US" sz="2400" dirty="0"/>
              <a:t>；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)= </a:t>
            </a:r>
            <a:r>
              <a:rPr lang="en-US" altLang="zh-CN" sz="2400" dirty="0">
                <a:sym typeface="Symbol" pitchFamily="18" charset="2"/>
              </a:rPr>
              <a:t></a:t>
            </a:r>
            <a:r>
              <a:rPr lang="en-US" altLang="zh-CN" sz="2400" dirty="0"/>
              <a:t>(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)).</a:t>
            </a:r>
            <a:endParaRPr lang="en-US" altLang="zh-CN" b="1" dirty="0">
              <a:solidFill>
                <a:srgbClr val="0000FF"/>
              </a:solidFill>
            </a:endParaRP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US" altLang="zh-CN" sz="2400" b="1" dirty="0">
                <a:solidFill>
                  <a:srgbClr val="0000FF"/>
                </a:solidFill>
              </a:rPr>
              <a:t>3. </a:t>
            </a:r>
            <a:r>
              <a:rPr lang="zh-CN" altLang="en-US" sz="2400" b="1" dirty="0">
                <a:solidFill>
                  <a:srgbClr val="0000FF"/>
                </a:solidFill>
              </a:rPr>
              <a:t>对称性：</a:t>
            </a:r>
            <a:endParaRPr lang="zh-CN" altLang="en-US" sz="2400" dirty="0"/>
          </a:p>
          <a:p>
            <a:pPr eaLnBrk="1" hangingPunct="1">
              <a:lnSpc>
                <a:spcPct val="150000"/>
              </a:lnSpc>
            </a:pP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)= </a:t>
            </a:r>
            <a:r>
              <a:rPr lang="en-US" altLang="zh-CN" sz="2400" dirty="0">
                <a:sym typeface="Symbol" pitchFamily="18" charset="2"/>
              </a:rPr>
              <a:t></a:t>
            </a:r>
            <a:r>
              <a:rPr lang="en-US" altLang="zh-CN" sz="2400" dirty="0"/>
              <a:t>(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 </a:t>
            </a:r>
            <a:r>
              <a:rPr lang="en-US" altLang="zh-CN" sz="2000" dirty="0">
                <a:sym typeface="Symbol" pitchFamily="18" charset="2"/>
              </a:rPr>
              <a:t></a:t>
            </a:r>
            <a:r>
              <a:rPr lang="en-US" altLang="zh-CN" sz="2000" dirty="0"/>
              <a:t> 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)= </a:t>
            </a:r>
            <a:r>
              <a:rPr lang="en-US" altLang="zh-CN" sz="2400" dirty="0">
                <a:sym typeface="Symbol" pitchFamily="18" charset="2"/>
              </a:rPr>
              <a:t> </a:t>
            </a:r>
            <a:r>
              <a:rPr lang="en-US" altLang="zh-CN" sz="2400" dirty="0"/>
              <a:t>(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 </a:t>
            </a:r>
            <a:r>
              <a:rPr lang="en-US" altLang="zh-CN" sz="2000" dirty="0">
                <a:sym typeface="Symbol" pitchFamily="18" charset="2"/>
              </a:rPr>
              <a:t>.</a:t>
            </a:r>
            <a:endParaRPr lang="en-US" altLang="zh-CN" sz="2400" b="1" dirty="0">
              <a:solidFill>
                <a:srgbClr val="0000FF"/>
              </a:solidFill>
            </a:endParaRP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US" altLang="zh-CN" sz="2400" b="1" dirty="0">
                <a:solidFill>
                  <a:srgbClr val="0000FF"/>
                </a:solidFill>
              </a:rPr>
              <a:t>4. </a:t>
            </a:r>
            <a:r>
              <a:rPr lang="zh-CN" altLang="en-US" sz="2400" b="1" dirty="0">
                <a:solidFill>
                  <a:srgbClr val="0000FF"/>
                </a:solidFill>
              </a:rPr>
              <a:t>互对称性：</a:t>
            </a:r>
            <a:endParaRPr lang="zh-CN" altLang="en-US" sz="2400" dirty="0"/>
          </a:p>
          <a:p>
            <a:pPr eaLnBrk="1" hangingPunct="1">
              <a:lnSpc>
                <a:spcPct val="150000"/>
              </a:lnSpc>
            </a:pP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)= </a:t>
            </a:r>
            <a:r>
              <a:rPr lang="en-US" altLang="zh-CN" sz="2400" i="1" dirty="0"/>
              <a:t>O</a:t>
            </a:r>
            <a:r>
              <a:rPr lang="en-US" altLang="zh-CN" sz="2400" dirty="0"/>
              <a:t>(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 </a:t>
            </a:r>
            <a:r>
              <a:rPr lang="en-US" altLang="zh-CN" sz="2000" dirty="0">
                <a:sym typeface="Symbol" pitchFamily="18" charset="2"/>
              </a:rPr>
              <a:t></a:t>
            </a:r>
            <a:r>
              <a:rPr lang="en-US" altLang="zh-CN" sz="2000" dirty="0"/>
              <a:t> 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)= </a:t>
            </a:r>
            <a:r>
              <a:rPr lang="en-US" altLang="zh-CN" sz="2400" dirty="0">
                <a:sym typeface="Symbol" pitchFamily="18" charset="2"/>
              </a:rPr>
              <a:t> </a:t>
            </a:r>
            <a:r>
              <a:rPr lang="en-US" altLang="zh-CN" sz="2400" dirty="0"/>
              <a:t>(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 </a:t>
            </a:r>
            <a:r>
              <a:rPr lang="zh-CN" altLang="en-US" sz="2400" dirty="0"/>
              <a:t>；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)= </a:t>
            </a:r>
            <a:r>
              <a:rPr lang="en-US" altLang="zh-CN" sz="2400" i="1" dirty="0"/>
              <a:t>o</a:t>
            </a:r>
            <a:r>
              <a:rPr lang="en-US" altLang="zh-CN" sz="2400" dirty="0"/>
              <a:t>(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 </a:t>
            </a:r>
            <a:r>
              <a:rPr lang="en-US" altLang="zh-CN" sz="2000" dirty="0">
                <a:sym typeface="Symbol" pitchFamily="18" charset="2"/>
              </a:rPr>
              <a:t></a:t>
            </a:r>
            <a:r>
              <a:rPr lang="en-US" altLang="zh-CN" sz="2000" dirty="0"/>
              <a:t> 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)= </a:t>
            </a:r>
            <a:r>
              <a:rPr lang="en-US" altLang="zh-CN" sz="2400" i="1" dirty="0">
                <a:sym typeface="Symbol" pitchFamily="18" charset="2"/>
              </a:rPr>
              <a:t></a:t>
            </a:r>
            <a:r>
              <a:rPr lang="en-US" altLang="zh-CN" sz="2400" dirty="0">
                <a:sym typeface="Symbol" pitchFamily="18" charset="2"/>
              </a:rPr>
              <a:t> </a:t>
            </a:r>
            <a:r>
              <a:rPr lang="en-US" altLang="zh-CN" sz="2400" dirty="0"/>
              <a:t>(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 </a:t>
            </a:r>
            <a:r>
              <a:rPr lang="zh-CN" altLang="en-US" sz="2400" dirty="0"/>
              <a:t>；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F21BD3-6A96-4F15-AC69-A327B56F6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258C39-C86E-4C05-B13C-D162972B4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30F51A-6803-4095-89F6-1DCA64E96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7007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7E3E3A-F4B5-4D7C-8068-856BB3ED5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算法概念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9FAFEE-6F92-44E5-A97D-F878C212F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5"/>
            <a:ext cx="8897136" cy="5591986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Times New Roman" pitchFamily="18" charset="0"/>
              </a:rPr>
              <a:t>算法组成</a:t>
            </a:r>
            <a:endParaRPr lang="en-US" altLang="zh-CN" dirty="0">
              <a:latin typeface="Times New Roman" pitchFamily="18" charset="0"/>
            </a:endParaRPr>
          </a:p>
          <a:p>
            <a:r>
              <a:rPr lang="zh-CN" altLang="en-US" dirty="0">
                <a:latin typeface="Times New Roman" pitchFamily="18" charset="0"/>
              </a:rPr>
              <a:t>算法与程序</a:t>
            </a:r>
            <a:endParaRPr lang="en-US" altLang="zh-CN" dirty="0">
              <a:latin typeface="Times New Roman" pitchFamily="18" charset="0"/>
            </a:endParaRPr>
          </a:p>
          <a:p>
            <a:r>
              <a:rPr lang="zh-CN" altLang="en-US" dirty="0">
                <a:latin typeface="Times New Roman" pitchFamily="18" charset="0"/>
              </a:rPr>
              <a:t>算法设计与分析</a:t>
            </a:r>
            <a:endParaRPr lang="en-US" altLang="zh-CN" dirty="0">
              <a:latin typeface="Times New Roman" pitchFamily="18" charset="0"/>
            </a:endParaRPr>
          </a:p>
          <a:p>
            <a:pPr lvl="1"/>
            <a:r>
              <a:rPr lang="zh-CN" altLang="en-US" dirty="0">
                <a:latin typeface="Times New Roman" pitchFamily="18" charset="0"/>
              </a:rPr>
              <a:t>设计策略</a:t>
            </a:r>
            <a:r>
              <a:rPr lang="en-US" altLang="zh-CN" dirty="0">
                <a:latin typeface="Times New Roman" pitchFamily="18" charset="0"/>
              </a:rPr>
              <a:t>/</a:t>
            </a:r>
            <a:r>
              <a:rPr lang="zh-CN" altLang="en-US" dirty="0">
                <a:latin typeface="Times New Roman" pitchFamily="18" charset="0"/>
              </a:rPr>
              <a:t>方法</a:t>
            </a:r>
            <a:endParaRPr lang="en-US" altLang="zh-CN" dirty="0">
              <a:latin typeface="Times New Roman" pitchFamily="18" charset="0"/>
            </a:endParaRPr>
          </a:p>
          <a:p>
            <a:pPr lvl="2"/>
            <a:r>
              <a:rPr lang="zh-CN" altLang="en-US" dirty="0">
                <a:latin typeface="Times New Roman" pitchFamily="18" charset="0"/>
              </a:rPr>
              <a:t>分治，动态规划，贪心，回溯，分支限界</a:t>
            </a:r>
            <a:endParaRPr lang="en-US" altLang="zh-CN" dirty="0">
              <a:latin typeface="Times New Roman" pitchFamily="18" charset="0"/>
            </a:endParaRPr>
          </a:p>
          <a:p>
            <a:pPr lvl="1"/>
            <a:r>
              <a:rPr lang="zh-CN" altLang="en-US" dirty="0">
                <a:latin typeface="Times New Roman" pitchFamily="18" charset="0"/>
              </a:rPr>
              <a:t>分析</a:t>
            </a:r>
            <a:endParaRPr lang="en-US" altLang="zh-CN" dirty="0">
              <a:latin typeface="Times New Roman" pitchFamily="18" charset="0"/>
            </a:endParaRPr>
          </a:p>
          <a:p>
            <a:pPr lvl="2"/>
            <a:r>
              <a:rPr lang="zh-CN" altLang="en-US" dirty="0">
                <a:latin typeface="Times New Roman" pitchFamily="18" charset="0"/>
              </a:rPr>
              <a:t>性能、资源占用分析</a:t>
            </a:r>
            <a:endParaRPr lang="en-US" altLang="zh-CN" dirty="0">
              <a:latin typeface="Times New Roman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F97405-C30D-49E1-BEDA-93BC4B90F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2EC36A-23C5-4A79-B90F-9093F144B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9256AB-1EEB-4C9A-BEF3-47D7CA108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3694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8D17D1-F5A6-4A69-B8C1-6B3204C90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渐近界的若干性质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A83B00-309F-414F-94C1-EB614CBDD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4"/>
            <a:ext cx="8897136" cy="5439665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None/>
            </a:pPr>
            <a:r>
              <a:rPr lang="en-US" altLang="zh-CN" b="1" dirty="0">
                <a:solidFill>
                  <a:srgbClr val="0000FF"/>
                </a:solidFill>
              </a:rPr>
              <a:t>5.</a:t>
            </a:r>
            <a:r>
              <a:rPr lang="zh-CN" altLang="en-US" b="1" dirty="0">
                <a:solidFill>
                  <a:srgbClr val="0000FF"/>
                </a:solidFill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</a:rPr>
              <a:t>算术运算：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i="1" dirty="0">
                <a:solidFill>
                  <a:srgbClr val="F72401"/>
                </a:solidFill>
              </a:rPr>
              <a:t>O</a:t>
            </a:r>
            <a:r>
              <a:rPr lang="en-US" altLang="zh-CN" sz="2400" dirty="0">
                <a:solidFill>
                  <a:srgbClr val="F72401"/>
                </a:solidFill>
              </a:rPr>
              <a:t>(</a:t>
            </a:r>
            <a:r>
              <a:rPr lang="en-US" altLang="zh-CN" sz="2400" i="1" dirty="0">
                <a:solidFill>
                  <a:srgbClr val="F72401"/>
                </a:solidFill>
              </a:rPr>
              <a:t>f</a:t>
            </a:r>
            <a:r>
              <a:rPr lang="en-US" altLang="zh-CN" sz="2400" dirty="0">
                <a:solidFill>
                  <a:srgbClr val="F72401"/>
                </a:solidFill>
              </a:rPr>
              <a:t>(</a:t>
            </a:r>
            <a:r>
              <a:rPr lang="en-US" altLang="zh-CN" sz="2400" i="1" dirty="0">
                <a:solidFill>
                  <a:srgbClr val="F72401"/>
                </a:solidFill>
              </a:rPr>
              <a:t>n</a:t>
            </a:r>
            <a:r>
              <a:rPr lang="en-US" altLang="zh-CN" sz="2400" dirty="0">
                <a:solidFill>
                  <a:srgbClr val="F72401"/>
                </a:solidFill>
              </a:rPr>
              <a:t>))+</a:t>
            </a:r>
            <a:r>
              <a:rPr lang="en-US" altLang="zh-CN" sz="2400" i="1" dirty="0">
                <a:solidFill>
                  <a:srgbClr val="F72401"/>
                </a:solidFill>
              </a:rPr>
              <a:t>O</a:t>
            </a:r>
            <a:r>
              <a:rPr lang="en-US" altLang="zh-CN" sz="2400" dirty="0">
                <a:solidFill>
                  <a:srgbClr val="F72401"/>
                </a:solidFill>
              </a:rPr>
              <a:t>(</a:t>
            </a:r>
            <a:r>
              <a:rPr lang="en-US" altLang="zh-CN" sz="2400" i="1" dirty="0">
                <a:solidFill>
                  <a:srgbClr val="F72401"/>
                </a:solidFill>
              </a:rPr>
              <a:t>g</a:t>
            </a:r>
            <a:r>
              <a:rPr lang="en-US" altLang="zh-CN" sz="2400" dirty="0">
                <a:solidFill>
                  <a:srgbClr val="F72401"/>
                </a:solidFill>
              </a:rPr>
              <a:t>(</a:t>
            </a:r>
            <a:r>
              <a:rPr lang="en-US" altLang="zh-CN" sz="2400" i="1" dirty="0">
                <a:solidFill>
                  <a:srgbClr val="F72401"/>
                </a:solidFill>
              </a:rPr>
              <a:t>n</a:t>
            </a:r>
            <a:r>
              <a:rPr lang="en-US" altLang="zh-CN" sz="2400" dirty="0">
                <a:solidFill>
                  <a:srgbClr val="F72401"/>
                </a:solidFill>
              </a:rPr>
              <a:t>)) </a:t>
            </a:r>
            <a:r>
              <a:rPr lang="en-US" altLang="zh-CN" sz="2400" dirty="0">
                <a:solidFill>
                  <a:srgbClr val="F72401"/>
                </a:solidFill>
                <a:sym typeface="Symbol" pitchFamily="18" charset="2"/>
              </a:rPr>
              <a:t>=</a:t>
            </a:r>
            <a:r>
              <a:rPr lang="en-US" altLang="zh-CN" sz="2400" dirty="0">
                <a:solidFill>
                  <a:srgbClr val="F72401"/>
                </a:solidFill>
              </a:rPr>
              <a:t> </a:t>
            </a:r>
            <a:r>
              <a:rPr lang="en-US" altLang="zh-CN" sz="2400" i="1" dirty="0">
                <a:solidFill>
                  <a:srgbClr val="F72401"/>
                </a:solidFill>
              </a:rPr>
              <a:t>O</a:t>
            </a:r>
            <a:r>
              <a:rPr lang="en-US" altLang="zh-CN" sz="2400" dirty="0">
                <a:solidFill>
                  <a:srgbClr val="F72401"/>
                </a:solidFill>
              </a:rPr>
              <a:t>(max{</a:t>
            </a:r>
            <a:r>
              <a:rPr lang="en-US" altLang="zh-CN" sz="2400" i="1" dirty="0">
                <a:solidFill>
                  <a:srgbClr val="F72401"/>
                </a:solidFill>
              </a:rPr>
              <a:t>f</a:t>
            </a:r>
            <a:r>
              <a:rPr lang="en-US" altLang="zh-CN" sz="2400" dirty="0">
                <a:solidFill>
                  <a:srgbClr val="F72401"/>
                </a:solidFill>
              </a:rPr>
              <a:t>(n),</a:t>
            </a:r>
            <a:r>
              <a:rPr lang="en-US" altLang="zh-CN" sz="2400" i="1" dirty="0">
                <a:solidFill>
                  <a:srgbClr val="F72401"/>
                </a:solidFill>
              </a:rPr>
              <a:t>g</a:t>
            </a:r>
            <a:r>
              <a:rPr lang="en-US" altLang="zh-CN" sz="2400" dirty="0">
                <a:solidFill>
                  <a:srgbClr val="F72401"/>
                </a:solidFill>
              </a:rPr>
              <a:t>(</a:t>
            </a:r>
            <a:r>
              <a:rPr lang="en-US" altLang="zh-CN" sz="2400" i="1" dirty="0">
                <a:solidFill>
                  <a:srgbClr val="F72401"/>
                </a:solidFill>
              </a:rPr>
              <a:t>n</a:t>
            </a:r>
            <a:r>
              <a:rPr lang="en-US" altLang="zh-CN" sz="2400" dirty="0">
                <a:solidFill>
                  <a:srgbClr val="F72401"/>
                </a:solidFill>
              </a:rPr>
              <a:t>)})</a:t>
            </a:r>
            <a:r>
              <a:rPr lang="en-US" altLang="zh-CN" sz="2400" dirty="0"/>
              <a:t> 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e.g.  </a:t>
            </a:r>
            <a:r>
              <a:rPr lang="en-US" altLang="zh-CN" i="1" dirty="0"/>
              <a:t>f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dirty="0"/>
              <a:t>)=n</a:t>
            </a:r>
            <a:r>
              <a:rPr lang="en-US" altLang="zh-CN" baseline="30000" dirty="0"/>
              <a:t>2</a:t>
            </a:r>
            <a:r>
              <a:rPr lang="en-US" altLang="zh-CN" dirty="0"/>
              <a:t> ,           </a:t>
            </a:r>
            <a:r>
              <a:rPr lang="en-US" altLang="zh-CN" i="1" dirty="0"/>
              <a:t>g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dirty="0"/>
              <a:t>)=2n,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400" dirty="0"/>
              <a:t>           O(f(n))=2n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 ,     O(g(n))=4n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400" dirty="0"/>
              <a:t>      </a:t>
            </a:r>
            <a:r>
              <a:rPr lang="en-US" altLang="zh-CN" sz="2400" i="1" dirty="0">
                <a:solidFill>
                  <a:srgbClr val="F72401"/>
                </a:solidFill>
              </a:rPr>
              <a:t>O</a:t>
            </a:r>
            <a:r>
              <a:rPr lang="en-US" altLang="zh-CN" sz="2400" dirty="0">
                <a:solidFill>
                  <a:srgbClr val="F72401"/>
                </a:solidFill>
              </a:rPr>
              <a:t>(</a:t>
            </a:r>
            <a:r>
              <a:rPr lang="en-US" altLang="zh-CN" sz="2400" i="1" dirty="0">
                <a:solidFill>
                  <a:srgbClr val="F72401"/>
                </a:solidFill>
              </a:rPr>
              <a:t>f</a:t>
            </a:r>
            <a:r>
              <a:rPr lang="en-US" altLang="zh-CN" sz="2400" dirty="0">
                <a:solidFill>
                  <a:srgbClr val="F72401"/>
                </a:solidFill>
              </a:rPr>
              <a:t>(</a:t>
            </a:r>
            <a:r>
              <a:rPr lang="en-US" altLang="zh-CN" sz="2400" i="1" dirty="0">
                <a:solidFill>
                  <a:srgbClr val="F72401"/>
                </a:solidFill>
              </a:rPr>
              <a:t>n</a:t>
            </a:r>
            <a:r>
              <a:rPr lang="en-US" altLang="zh-CN" sz="2400" dirty="0">
                <a:solidFill>
                  <a:srgbClr val="F72401"/>
                </a:solidFill>
              </a:rPr>
              <a:t>))+</a:t>
            </a:r>
            <a:r>
              <a:rPr lang="en-US" altLang="zh-CN" sz="2400" i="1" dirty="0">
                <a:solidFill>
                  <a:srgbClr val="F72401"/>
                </a:solidFill>
              </a:rPr>
              <a:t>O</a:t>
            </a:r>
            <a:r>
              <a:rPr lang="en-US" altLang="zh-CN" sz="2400" dirty="0">
                <a:solidFill>
                  <a:srgbClr val="F72401"/>
                </a:solidFill>
              </a:rPr>
              <a:t>(</a:t>
            </a:r>
            <a:r>
              <a:rPr lang="en-US" altLang="zh-CN" sz="2400" i="1" dirty="0">
                <a:solidFill>
                  <a:srgbClr val="F72401"/>
                </a:solidFill>
              </a:rPr>
              <a:t>g</a:t>
            </a:r>
            <a:r>
              <a:rPr lang="en-US" altLang="zh-CN" sz="2400" dirty="0">
                <a:solidFill>
                  <a:srgbClr val="F72401"/>
                </a:solidFill>
              </a:rPr>
              <a:t>(</a:t>
            </a:r>
            <a:r>
              <a:rPr lang="en-US" altLang="zh-CN" sz="2400" i="1" dirty="0">
                <a:solidFill>
                  <a:srgbClr val="F72401"/>
                </a:solidFill>
              </a:rPr>
              <a:t>n</a:t>
            </a:r>
            <a:r>
              <a:rPr lang="en-US" altLang="zh-CN" sz="2400" dirty="0">
                <a:solidFill>
                  <a:srgbClr val="F72401"/>
                </a:solidFill>
              </a:rPr>
              <a:t>)) </a:t>
            </a:r>
            <a:r>
              <a:rPr lang="en-US" altLang="zh-CN" sz="2400" dirty="0">
                <a:solidFill>
                  <a:srgbClr val="F72401"/>
                </a:solidFill>
                <a:sym typeface="Symbol" pitchFamily="18" charset="2"/>
              </a:rPr>
              <a:t>=</a:t>
            </a:r>
            <a:r>
              <a:rPr lang="en-US" altLang="zh-CN" sz="2400" dirty="0"/>
              <a:t> O(n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)+ O(2n)=e.g. 2n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+4n =O(n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)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400" dirty="0"/>
              <a:t>     </a:t>
            </a:r>
            <a:r>
              <a:rPr lang="en-US" altLang="zh-CN" sz="2400" i="1" dirty="0">
                <a:solidFill>
                  <a:srgbClr val="F72401"/>
                </a:solidFill>
              </a:rPr>
              <a:t>O</a:t>
            </a:r>
            <a:r>
              <a:rPr lang="en-US" altLang="zh-CN" sz="2400" dirty="0">
                <a:solidFill>
                  <a:srgbClr val="F72401"/>
                </a:solidFill>
              </a:rPr>
              <a:t>(max{</a:t>
            </a:r>
            <a:r>
              <a:rPr lang="en-US" altLang="zh-CN" sz="2400" i="1" dirty="0">
                <a:solidFill>
                  <a:srgbClr val="F72401"/>
                </a:solidFill>
              </a:rPr>
              <a:t>f</a:t>
            </a:r>
            <a:r>
              <a:rPr lang="en-US" altLang="zh-CN" sz="2400" dirty="0">
                <a:solidFill>
                  <a:srgbClr val="F72401"/>
                </a:solidFill>
              </a:rPr>
              <a:t>(n),</a:t>
            </a:r>
            <a:r>
              <a:rPr lang="en-US" altLang="zh-CN" sz="2400" i="1" dirty="0">
                <a:solidFill>
                  <a:srgbClr val="F72401"/>
                </a:solidFill>
              </a:rPr>
              <a:t>g</a:t>
            </a:r>
            <a:r>
              <a:rPr lang="en-US" altLang="zh-CN" sz="2400" dirty="0">
                <a:solidFill>
                  <a:srgbClr val="F72401"/>
                </a:solidFill>
              </a:rPr>
              <a:t>(</a:t>
            </a:r>
            <a:r>
              <a:rPr lang="en-US" altLang="zh-CN" sz="2400" i="1" dirty="0">
                <a:solidFill>
                  <a:srgbClr val="F72401"/>
                </a:solidFill>
              </a:rPr>
              <a:t>n</a:t>
            </a:r>
            <a:r>
              <a:rPr lang="en-US" altLang="zh-CN" sz="2400" dirty="0">
                <a:solidFill>
                  <a:srgbClr val="F72401"/>
                </a:solidFill>
              </a:rPr>
              <a:t>)})=</a:t>
            </a:r>
            <a:r>
              <a:rPr lang="en-US" altLang="zh-CN" sz="2400" dirty="0"/>
              <a:t>O(max{n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, 2n})=O(n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)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400" dirty="0"/>
              <a:t> 证明见后</a:t>
            </a: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37B069-F528-47AF-AC5C-F8A50423C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7DF42E-904D-44B6-82F5-3B0A41203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132814-01B9-4B77-BDBE-A45C6371D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13203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DCFB6A-3508-40D9-BF71-900AC22CB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证明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80F4A0-6E77-4436-998B-507FD87F1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5"/>
            <a:ext cx="8897136" cy="5768410"/>
          </a:xfrm>
        </p:spPr>
        <p:txBody>
          <a:bodyPr>
            <a:normAutofit lnSpcReduction="10000"/>
          </a:bodyPr>
          <a:lstStyle/>
          <a:p>
            <a:pPr marL="0" indent="0" eaLnBrk="1" hangingPunct="1">
              <a:lnSpc>
                <a:spcPct val="150000"/>
              </a:lnSpc>
              <a:buNone/>
            </a:pPr>
            <a:r>
              <a:rPr lang="zh-CN" altLang="en-US" sz="2400" dirty="0"/>
              <a:t>规则</a:t>
            </a:r>
            <a:r>
              <a:rPr lang="en-US" altLang="zh-CN" sz="2400" i="1" dirty="0"/>
              <a:t>O</a:t>
            </a:r>
            <a:r>
              <a:rPr lang="en-US" altLang="zh-CN" sz="2400" dirty="0"/>
              <a:t>(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))+</a:t>
            </a:r>
            <a:r>
              <a:rPr lang="en-US" altLang="zh-CN" sz="2400" i="1" dirty="0"/>
              <a:t>O</a:t>
            </a:r>
            <a:r>
              <a:rPr lang="en-US" altLang="zh-CN" sz="2400" dirty="0"/>
              <a:t>(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 </a:t>
            </a:r>
            <a:r>
              <a:rPr lang="en-US" altLang="zh-CN" sz="2400" dirty="0">
                <a:sym typeface="Symbol" pitchFamily="18" charset="2"/>
              </a:rPr>
              <a:t>=</a:t>
            </a:r>
            <a:r>
              <a:rPr lang="en-US" altLang="zh-CN" sz="2400" dirty="0"/>
              <a:t> </a:t>
            </a:r>
            <a:r>
              <a:rPr lang="en-US" altLang="zh-CN" sz="2400" i="1" dirty="0"/>
              <a:t>O</a:t>
            </a:r>
            <a:r>
              <a:rPr lang="en-US" altLang="zh-CN" sz="2400" dirty="0"/>
              <a:t>(max{</a:t>
            </a:r>
            <a:r>
              <a:rPr lang="en-US" altLang="zh-CN" sz="2400" i="1" dirty="0"/>
              <a:t>f</a:t>
            </a:r>
            <a:r>
              <a:rPr lang="en-US" altLang="zh-CN" sz="2400" dirty="0"/>
              <a:t>(n),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)}) </a:t>
            </a:r>
            <a:r>
              <a:rPr lang="zh-CN" altLang="en-US" sz="2400" dirty="0"/>
              <a:t>的</a:t>
            </a:r>
            <a:r>
              <a:rPr lang="zh-CN" altLang="en-US" sz="2400" b="1" dirty="0">
                <a:solidFill>
                  <a:srgbClr val="3907F1"/>
                </a:solidFill>
              </a:rPr>
              <a:t>证明：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/>
              <a:t>对于任意</a:t>
            </a:r>
            <a:r>
              <a:rPr lang="en-US" altLang="zh-CN" sz="2400" i="1" dirty="0"/>
              <a:t>f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 </a:t>
            </a:r>
            <a:r>
              <a:rPr lang="en-US" altLang="zh-CN" sz="2400" dirty="0">
                <a:sym typeface="Symbol" pitchFamily="18" charset="2"/>
              </a:rPr>
              <a:t></a:t>
            </a:r>
            <a:r>
              <a:rPr lang="en-US" altLang="zh-CN" sz="2400" dirty="0"/>
              <a:t> </a:t>
            </a:r>
            <a:r>
              <a:rPr lang="en-US" altLang="zh-CN" sz="2400" i="1" dirty="0"/>
              <a:t>O</a:t>
            </a:r>
            <a:r>
              <a:rPr lang="en-US" altLang="zh-CN" sz="2400" dirty="0"/>
              <a:t>(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 </a:t>
            </a:r>
            <a:r>
              <a:rPr lang="zh-CN" altLang="en-US" sz="2400" dirty="0"/>
              <a:t>，存在正常数</a:t>
            </a:r>
            <a:r>
              <a:rPr lang="en-US" altLang="zh-CN" sz="2400" i="1" dirty="0"/>
              <a:t>c</a:t>
            </a:r>
            <a:r>
              <a:rPr lang="en-US" altLang="zh-CN" sz="2400" baseline="-25000" dirty="0"/>
              <a:t>1</a:t>
            </a:r>
            <a:r>
              <a:rPr lang="zh-CN" altLang="en-US" sz="2400" dirty="0"/>
              <a:t>和自然数</a:t>
            </a:r>
            <a:r>
              <a:rPr lang="en-US" altLang="zh-CN" sz="2400" i="1" dirty="0"/>
              <a:t>n</a:t>
            </a:r>
            <a:r>
              <a:rPr lang="en-US" altLang="zh-CN" sz="2400" baseline="-25000" dirty="0"/>
              <a:t>1</a:t>
            </a:r>
            <a:r>
              <a:rPr lang="zh-CN" altLang="en-US" sz="2400" dirty="0"/>
              <a:t>，使得对所有</a:t>
            </a:r>
            <a:r>
              <a:rPr lang="en-US" altLang="zh-CN" sz="2400" i="1" dirty="0"/>
              <a:t>n</a:t>
            </a:r>
            <a:r>
              <a:rPr lang="en-US" altLang="zh-CN" sz="2400" dirty="0">
                <a:sym typeface="Symbol" pitchFamily="18" charset="2"/>
              </a:rPr>
              <a:t> </a:t>
            </a:r>
            <a:r>
              <a:rPr lang="en-US" altLang="zh-CN" sz="2400" i="1" dirty="0"/>
              <a:t>n</a:t>
            </a:r>
            <a:r>
              <a:rPr lang="en-US" altLang="zh-CN" sz="2400" baseline="-25000" dirty="0"/>
              <a:t>1</a:t>
            </a:r>
            <a:r>
              <a:rPr lang="zh-CN" altLang="en-US" sz="2400" dirty="0"/>
              <a:t>，有</a:t>
            </a:r>
            <a:r>
              <a:rPr lang="en-US" altLang="zh-CN" sz="2400" i="1" dirty="0"/>
              <a:t>f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 </a:t>
            </a:r>
            <a:r>
              <a:rPr lang="en-US" altLang="zh-CN" sz="2400" dirty="0">
                <a:sym typeface="Symbol" pitchFamily="18" charset="2"/>
              </a:rPr>
              <a:t></a:t>
            </a:r>
            <a:r>
              <a:rPr lang="en-US" altLang="zh-CN" sz="2400" dirty="0"/>
              <a:t> </a:t>
            </a:r>
            <a:r>
              <a:rPr lang="en-US" altLang="zh-CN" sz="2400" i="1" dirty="0"/>
              <a:t>c</a:t>
            </a:r>
            <a:r>
              <a:rPr lang="en-US" altLang="zh-CN" sz="2400" baseline="-25000" dirty="0"/>
              <a:t>1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 </a:t>
            </a:r>
            <a:r>
              <a:rPr lang="zh-CN" altLang="en-US" sz="2400" dirty="0"/>
              <a:t>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/>
              <a:t>类似地，对于任意</a:t>
            </a:r>
            <a:r>
              <a:rPr lang="en-US" altLang="zh-CN" sz="2400" i="1" dirty="0"/>
              <a:t>g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 </a:t>
            </a:r>
            <a:r>
              <a:rPr lang="en-US" altLang="zh-CN" sz="2400" dirty="0">
                <a:sym typeface="Symbol" pitchFamily="18" charset="2"/>
              </a:rPr>
              <a:t></a:t>
            </a:r>
            <a:r>
              <a:rPr lang="en-US" altLang="zh-CN" sz="2400" dirty="0"/>
              <a:t> </a:t>
            </a:r>
            <a:r>
              <a:rPr lang="en-US" altLang="zh-CN" sz="2400" i="1" dirty="0"/>
              <a:t>O</a:t>
            </a:r>
            <a:r>
              <a:rPr lang="en-US" altLang="zh-CN" sz="2400" dirty="0"/>
              <a:t>(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 </a:t>
            </a:r>
            <a:r>
              <a:rPr lang="zh-CN" altLang="en-US" sz="2400" dirty="0"/>
              <a:t>，存在正常数</a:t>
            </a:r>
            <a:r>
              <a:rPr lang="en-US" altLang="zh-CN" sz="2400" i="1" dirty="0"/>
              <a:t>c</a:t>
            </a:r>
            <a:r>
              <a:rPr lang="en-US" altLang="zh-CN" sz="2400" baseline="-25000" dirty="0"/>
              <a:t>2</a:t>
            </a:r>
            <a:r>
              <a:rPr lang="zh-CN" altLang="en-US" sz="2400" dirty="0"/>
              <a:t>和自然数</a:t>
            </a:r>
            <a:r>
              <a:rPr lang="en-US" altLang="zh-CN" sz="2400" i="1" dirty="0"/>
              <a:t>n</a:t>
            </a:r>
            <a:r>
              <a:rPr lang="en-US" altLang="zh-CN" sz="2400" baseline="-25000" dirty="0"/>
              <a:t>2</a:t>
            </a:r>
            <a:r>
              <a:rPr lang="zh-CN" altLang="en-US" sz="2400" dirty="0"/>
              <a:t>，使得对所有</a:t>
            </a:r>
            <a:r>
              <a:rPr lang="en-US" altLang="zh-CN" sz="2400" i="1" dirty="0"/>
              <a:t>n</a:t>
            </a:r>
            <a:r>
              <a:rPr lang="en-US" altLang="zh-CN" sz="2400" dirty="0">
                <a:sym typeface="Symbol" pitchFamily="18" charset="2"/>
              </a:rPr>
              <a:t> </a:t>
            </a:r>
            <a:r>
              <a:rPr lang="en-US" altLang="zh-CN" sz="2400" i="1" dirty="0"/>
              <a:t>n</a:t>
            </a:r>
            <a:r>
              <a:rPr lang="en-US" altLang="zh-CN" sz="2400" baseline="-25000" dirty="0"/>
              <a:t>2</a:t>
            </a:r>
            <a:r>
              <a:rPr lang="zh-CN" altLang="en-US" sz="2400" dirty="0"/>
              <a:t>，有</a:t>
            </a:r>
            <a:r>
              <a:rPr lang="en-US" altLang="zh-CN" sz="2400" i="1" dirty="0"/>
              <a:t>g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 </a:t>
            </a:r>
            <a:r>
              <a:rPr lang="en-US" altLang="zh-CN" sz="2400" dirty="0">
                <a:sym typeface="Symbol" pitchFamily="18" charset="2"/>
              </a:rPr>
              <a:t></a:t>
            </a:r>
            <a:r>
              <a:rPr lang="en-US" altLang="zh-CN" sz="2400" dirty="0"/>
              <a:t> </a:t>
            </a:r>
            <a:r>
              <a:rPr lang="en-US" altLang="zh-CN" sz="2400" i="1" dirty="0"/>
              <a:t>c</a:t>
            </a:r>
            <a:r>
              <a:rPr lang="en-US" altLang="zh-CN" sz="2400" baseline="-25000" dirty="0"/>
              <a:t>2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 </a:t>
            </a:r>
            <a:r>
              <a:rPr lang="zh-CN" altLang="en-US" sz="2400" dirty="0"/>
              <a:t>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/>
              <a:t>令</a:t>
            </a:r>
            <a:r>
              <a:rPr lang="en-US" altLang="zh-CN" sz="2400" i="1" dirty="0"/>
              <a:t>c</a:t>
            </a:r>
            <a:r>
              <a:rPr lang="en-US" altLang="zh-CN" sz="2400" baseline="-25000" dirty="0"/>
              <a:t>3</a:t>
            </a:r>
            <a:r>
              <a:rPr lang="en-US" altLang="zh-CN" sz="2400" dirty="0"/>
              <a:t>=max{</a:t>
            </a:r>
            <a:r>
              <a:rPr lang="en-US" altLang="zh-CN" sz="2400" i="1" dirty="0"/>
              <a:t>c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 </a:t>
            </a:r>
            <a:r>
              <a:rPr lang="en-US" altLang="zh-CN" sz="2400" i="1" dirty="0"/>
              <a:t>c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}</a:t>
            </a:r>
            <a:r>
              <a:rPr lang="zh-CN" altLang="en-US" sz="2400" dirty="0"/>
              <a:t>， </a:t>
            </a:r>
            <a:r>
              <a:rPr lang="en-US" altLang="zh-CN" sz="2400" i="1" dirty="0"/>
              <a:t>n</a:t>
            </a:r>
            <a:r>
              <a:rPr lang="en-US" altLang="zh-CN" sz="2400" baseline="-25000" dirty="0"/>
              <a:t>3</a:t>
            </a:r>
            <a:r>
              <a:rPr lang="en-US" altLang="zh-CN" sz="2400" dirty="0"/>
              <a:t> =max{</a:t>
            </a:r>
            <a:r>
              <a:rPr lang="en-US" altLang="zh-CN" sz="2400" i="1" dirty="0"/>
              <a:t>n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 </a:t>
            </a:r>
            <a:r>
              <a:rPr lang="en-US" altLang="zh-CN" sz="2400" i="1" dirty="0"/>
              <a:t>n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}</a:t>
            </a:r>
            <a:r>
              <a:rPr lang="zh-CN" altLang="en-US" sz="2400" dirty="0"/>
              <a:t>，</a:t>
            </a:r>
            <a:r>
              <a:rPr lang="en-US" altLang="zh-CN" sz="2400" i="1" dirty="0"/>
              <a:t>h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)= max{</a:t>
            </a:r>
            <a:r>
              <a:rPr lang="en-US" altLang="zh-CN" sz="2400" i="1" dirty="0"/>
              <a:t>f</a:t>
            </a:r>
            <a:r>
              <a:rPr lang="en-US" altLang="zh-CN" sz="2400" dirty="0"/>
              <a:t>(n),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)} </a:t>
            </a:r>
            <a:r>
              <a:rPr lang="zh-CN" altLang="en-US" dirty="0"/>
              <a:t>，</a:t>
            </a:r>
            <a:r>
              <a:rPr lang="zh-CN" altLang="en-US" sz="2400" dirty="0"/>
              <a:t>则对所有的 </a:t>
            </a:r>
            <a:r>
              <a:rPr lang="en-US" altLang="zh-CN" sz="2400" i="1" dirty="0"/>
              <a:t>n </a:t>
            </a:r>
            <a:r>
              <a:rPr lang="en-US" altLang="zh-CN" sz="2400" dirty="0">
                <a:sym typeface="Symbol" pitchFamily="18" charset="2"/>
              </a:rPr>
              <a:t> </a:t>
            </a:r>
            <a:r>
              <a:rPr lang="en-US" altLang="zh-CN" sz="2400" i="1" dirty="0"/>
              <a:t>n</a:t>
            </a:r>
            <a:r>
              <a:rPr lang="en-US" altLang="zh-CN" sz="2400" baseline="-25000" dirty="0"/>
              <a:t>3</a:t>
            </a:r>
            <a:r>
              <a:rPr lang="zh-CN" altLang="en-US" sz="2400" dirty="0"/>
              <a:t>，有：</a:t>
            </a: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US" altLang="zh-CN" sz="2400" i="1" dirty="0"/>
              <a:t>    f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 +</a:t>
            </a:r>
            <a:r>
              <a:rPr lang="en-US" altLang="zh-CN" sz="2400" i="1" dirty="0"/>
              <a:t>g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 </a:t>
            </a:r>
            <a:r>
              <a:rPr lang="en-US" altLang="zh-CN" sz="2400" dirty="0">
                <a:sym typeface="Symbol" pitchFamily="18" charset="2"/>
              </a:rPr>
              <a:t></a:t>
            </a:r>
            <a:r>
              <a:rPr lang="en-US" altLang="zh-CN" sz="2400" dirty="0"/>
              <a:t> </a:t>
            </a:r>
            <a:r>
              <a:rPr lang="en-US" altLang="zh-CN" sz="2400" i="1" dirty="0"/>
              <a:t>c</a:t>
            </a:r>
            <a:r>
              <a:rPr lang="en-US" altLang="zh-CN" sz="2400" baseline="-25000" dirty="0"/>
              <a:t>1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 + </a:t>
            </a:r>
            <a:r>
              <a:rPr lang="en-US" altLang="zh-CN" sz="2400" i="1" dirty="0"/>
              <a:t>c</a:t>
            </a:r>
            <a:r>
              <a:rPr lang="en-US" altLang="zh-CN" sz="2400" baseline="-25000" dirty="0"/>
              <a:t>2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ym typeface="Symbol" pitchFamily="18" charset="2"/>
              </a:rPr>
              <a:t>    </a:t>
            </a:r>
            <a:r>
              <a:rPr lang="en-US" altLang="zh-CN" sz="2400" dirty="0"/>
              <a:t> </a:t>
            </a:r>
            <a:r>
              <a:rPr lang="en-US" altLang="zh-CN" sz="2400" i="1" dirty="0"/>
              <a:t>c</a:t>
            </a:r>
            <a:r>
              <a:rPr lang="en-US" altLang="zh-CN" sz="2400" baseline="-25000" dirty="0"/>
              <a:t>3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 + </a:t>
            </a:r>
            <a:r>
              <a:rPr lang="en-US" altLang="zh-CN" sz="2400" i="1" dirty="0"/>
              <a:t>c</a:t>
            </a:r>
            <a:r>
              <a:rPr lang="en-US" altLang="zh-CN" sz="2400" baseline="-25000" dirty="0"/>
              <a:t>3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)= </a:t>
            </a:r>
            <a:r>
              <a:rPr lang="en-US" altLang="zh-CN" sz="2400" i="1" dirty="0">
                <a:solidFill>
                  <a:srgbClr val="F72401"/>
                </a:solidFill>
              </a:rPr>
              <a:t>c</a:t>
            </a:r>
            <a:r>
              <a:rPr lang="en-US" altLang="zh-CN" sz="2400" baseline="-25000" dirty="0">
                <a:solidFill>
                  <a:srgbClr val="F72401"/>
                </a:solidFill>
              </a:rPr>
              <a:t>3</a:t>
            </a:r>
            <a:r>
              <a:rPr lang="en-US" altLang="zh-CN" sz="2400" dirty="0">
                <a:solidFill>
                  <a:srgbClr val="F72401"/>
                </a:solidFill>
              </a:rPr>
              <a:t>(</a:t>
            </a:r>
            <a:r>
              <a:rPr lang="en-US" altLang="zh-CN" sz="2400" i="1" dirty="0">
                <a:solidFill>
                  <a:srgbClr val="F72401"/>
                </a:solidFill>
              </a:rPr>
              <a:t>f</a:t>
            </a:r>
            <a:r>
              <a:rPr lang="en-US" altLang="zh-CN" sz="2400" dirty="0">
                <a:solidFill>
                  <a:srgbClr val="F72401"/>
                </a:solidFill>
              </a:rPr>
              <a:t>(</a:t>
            </a:r>
            <a:r>
              <a:rPr lang="en-US" altLang="zh-CN" sz="2400" i="1" dirty="0">
                <a:solidFill>
                  <a:srgbClr val="F72401"/>
                </a:solidFill>
              </a:rPr>
              <a:t>n</a:t>
            </a:r>
            <a:r>
              <a:rPr lang="en-US" altLang="zh-CN" sz="2400" dirty="0">
                <a:solidFill>
                  <a:srgbClr val="F72401"/>
                </a:solidFill>
              </a:rPr>
              <a:t>) + </a:t>
            </a:r>
            <a:r>
              <a:rPr lang="en-US" altLang="zh-CN" sz="2400" i="1" dirty="0">
                <a:solidFill>
                  <a:srgbClr val="F72401"/>
                </a:solidFill>
              </a:rPr>
              <a:t>g</a:t>
            </a:r>
            <a:r>
              <a:rPr lang="en-US" altLang="zh-CN" sz="2400" dirty="0">
                <a:solidFill>
                  <a:srgbClr val="F72401"/>
                </a:solidFill>
              </a:rPr>
              <a:t>(</a:t>
            </a:r>
            <a:r>
              <a:rPr lang="en-US" altLang="zh-CN" sz="2400" i="1" dirty="0">
                <a:solidFill>
                  <a:srgbClr val="F72401"/>
                </a:solidFill>
              </a:rPr>
              <a:t>n</a:t>
            </a:r>
            <a:r>
              <a:rPr lang="en-US" altLang="zh-CN" sz="2400" dirty="0">
                <a:solidFill>
                  <a:srgbClr val="F72401"/>
                </a:solidFill>
              </a:rPr>
              <a:t>))  </a:t>
            </a:r>
            <a:r>
              <a:rPr lang="en-US" altLang="zh-CN" sz="2400" dirty="0">
                <a:solidFill>
                  <a:srgbClr val="F72401"/>
                </a:solidFill>
                <a:sym typeface="Symbol" pitchFamily="18" charset="2"/>
              </a:rPr>
              <a:t> </a:t>
            </a:r>
            <a:r>
              <a:rPr lang="en-US" altLang="zh-CN" sz="2400" dirty="0">
                <a:solidFill>
                  <a:srgbClr val="F72401"/>
                </a:solidFill>
              </a:rPr>
              <a:t> </a:t>
            </a:r>
            <a:r>
              <a:rPr lang="en-US" altLang="zh-CN" sz="2400" i="1" dirty="0">
                <a:solidFill>
                  <a:srgbClr val="F72401"/>
                </a:solidFill>
              </a:rPr>
              <a:t>c</a:t>
            </a:r>
            <a:r>
              <a:rPr lang="en-US" altLang="zh-CN" sz="2400" baseline="-25000" dirty="0">
                <a:solidFill>
                  <a:srgbClr val="F72401"/>
                </a:solidFill>
              </a:rPr>
              <a:t>3</a:t>
            </a:r>
            <a:r>
              <a:rPr lang="en-US" altLang="zh-CN" sz="2400" dirty="0">
                <a:solidFill>
                  <a:srgbClr val="F72401"/>
                </a:solidFill>
              </a:rPr>
              <a:t>2 *max{</a:t>
            </a:r>
            <a:r>
              <a:rPr lang="en-US" altLang="zh-CN" sz="2400" i="1" dirty="0">
                <a:solidFill>
                  <a:srgbClr val="F72401"/>
                </a:solidFill>
              </a:rPr>
              <a:t>f</a:t>
            </a:r>
            <a:r>
              <a:rPr lang="en-US" altLang="zh-CN" sz="2400" dirty="0">
                <a:solidFill>
                  <a:srgbClr val="F72401"/>
                </a:solidFill>
              </a:rPr>
              <a:t>(n),</a:t>
            </a:r>
            <a:r>
              <a:rPr lang="en-US" altLang="zh-CN" sz="2400" i="1" dirty="0">
                <a:solidFill>
                  <a:srgbClr val="F72401"/>
                </a:solidFill>
              </a:rPr>
              <a:t>g</a:t>
            </a:r>
            <a:r>
              <a:rPr lang="en-US" altLang="zh-CN" sz="2400" dirty="0">
                <a:solidFill>
                  <a:srgbClr val="F72401"/>
                </a:solidFill>
              </a:rPr>
              <a:t>(</a:t>
            </a:r>
            <a:r>
              <a:rPr lang="en-US" altLang="zh-CN" sz="2400" i="1" dirty="0">
                <a:solidFill>
                  <a:srgbClr val="F72401"/>
                </a:solidFill>
              </a:rPr>
              <a:t>n</a:t>
            </a:r>
            <a:r>
              <a:rPr lang="en-US" altLang="zh-CN" sz="2400" dirty="0">
                <a:solidFill>
                  <a:srgbClr val="F72401"/>
                </a:solidFill>
              </a:rPr>
              <a:t>)}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/>
              <a:t>    = </a:t>
            </a:r>
            <a:r>
              <a:rPr lang="en-US" altLang="zh-CN" sz="2400" b="1" dirty="0"/>
              <a:t>2</a:t>
            </a:r>
            <a:r>
              <a:rPr lang="en-US" altLang="zh-CN" sz="2400" b="1" i="1" dirty="0"/>
              <a:t>c</a:t>
            </a:r>
            <a:r>
              <a:rPr lang="en-US" altLang="zh-CN" sz="2400" b="1" baseline="-25000" dirty="0"/>
              <a:t>3</a:t>
            </a:r>
            <a:r>
              <a:rPr lang="en-US" altLang="zh-CN" sz="2400" dirty="0"/>
              <a:t>*</a:t>
            </a:r>
            <a:r>
              <a:rPr lang="en-US" altLang="zh-CN" sz="2400" i="1" dirty="0"/>
              <a:t>h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  = </a:t>
            </a:r>
            <a:r>
              <a:rPr lang="en-US" altLang="zh-CN" sz="2400" b="1" i="1" dirty="0"/>
              <a:t>c</a:t>
            </a:r>
            <a:r>
              <a:rPr lang="en-US" altLang="zh-CN" sz="2400" b="1" baseline="-25000" dirty="0"/>
              <a:t>4</a:t>
            </a:r>
            <a:r>
              <a:rPr lang="en-US" altLang="zh-CN" sz="2400" dirty="0"/>
              <a:t>*</a:t>
            </a:r>
            <a:r>
              <a:rPr lang="en-US" altLang="zh-CN" sz="2400" i="1" dirty="0"/>
              <a:t>h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 = </a:t>
            </a:r>
            <a:r>
              <a:rPr lang="en-US" altLang="zh-CN" sz="2400" i="1" dirty="0"/>
              <a:t>O</a:t>
            </a:r>
            <a:r>
              <a:rPr lang="en-US" altLang="zh-CN" sz="2400" dirty="0"/>
              <a:t>(max{</a:t>
            </a:r>
            <a:r>
              <a:rPr lang="en-US" altLang="zh-CN" sz="2400" i="1" dirty="0"/>
              <a:t>f</a:t>
            </a:r>
            <a:r>
              <a:rPr lang="en-US" altLang="zh-CN" sz="2400" dirty="0"/>
              <a:t>(n),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)}) .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8AD0F6-827D-4392-ACCE-040080E40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BBA681-84EB-4345-8392-6B60953E7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4D19DE-C105-4740-A4E9-2CD0553D3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82282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C8BA33-871B-48AB-8F1B-5D5BAB681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算术运算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914577-C032-4B3F-BF4A-0CED67CF8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4"/>
            <a:ext cx="8897136" cy="5636436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en-US" altLang="zh-CN" sz="2400" i="1" dirty="0"/>
              <a:t>O</a:t>
            </a:r>
            <a:r>
              <a:rPr lang="en-US" altLang="zh-CN" sz="2400" dirty="0"/>
              <a:t>(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))+</a:t>
            </a:r>
            <a:r>
              <a:rPr lang="en-US" altLang="zh-CN" sz="2400" i="1" dirty="0"/>
              <a:t>O</a:t>
            </a:r>
            <a:r>
              <a:rPr lang="en-US" altLang="zh-CN" sz="2400" dirty="0"/>
              <a:t>(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 </a:t>
            </a:r>
            <a:r>
              <a:rPr lang="en-US" altLang="zh-CN" sz="2400" dirty="0">
                <a:sym typeface="Symbol" pitchFamily="18" charset="2"/>
              </a:rPr>
              <a:t>=</a:t>
            </a:r>
            <a:r>
              <a:rPr lang="en-US" altLang="zh-CN" sz="2400" dirty="0"/>
              <a:t> </a:t>
            </a:r>
            <a:r>
              <a:rPr lang="en-US" altLang="zh-CN" sz="2400" i="1" dirty="0"/>
              <a:t>O</a:t>
            </a:r>
            <a:r>
              <a:rPr lang="en-US" altLang="zh-CN" sz="2400" dirty="0"/>
              <a:t>(</a:t>
            </a:r>
            <a:r>
              <a:rPr lang="en-US" altLang="zh-CN" sz="2400" i="1" dirty="0"/>
              <a:t>f</a:t>
            </a:r>
            <a:r>
              <a:rPr lang="en-US" altLang="zh-CN" sz="2400" dirty="0"/>
              <a:t>(n)+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 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zh-CN" dirty="0"/>
              <a:t>e.g.    </a:t>
            </a:r>
            <a:r>
              <a:rPr lang="en-US" altLang="zh-CN" i="1" dirty="0"/>
              <a:t>f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dirty="0"/>
              <a:t>)=n</a:t>
            </a:r>
            <a:r>
              <a:rPr lang="en-US" altLang="zh-CN" baseline="30000" dirty="0"/>
              <a:t>2</a:t>
            </a:r>
            <a:r>
              <a:rPr lang="en-US" altLang="zh-CN" dirty="0"/>
              <a:t> ,    </a:t>
            </a:r>
            <a:r>
              <a:rPr lang="en-US" altLang="zh-CN" i="1" dirty="0"/>
              <a:t>g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dirty="0"/>
              <a:t>)=2n, </a:t>
            </a:r>
          </a:p>
          <a:p>
            <a:pPr marL="0" indent="0"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sz="2400" dirty="0"/>
              <a:t>         O(f(n))=2n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 ,     O(g(n))=4n </a:t>
            </a:r>
          </a:p>
          <a:p>
            <a:pPr marL="0" indent="0"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sz="2400" i="1" dirty="0"/>
              <a:t>   O</a:t>
            </a:r>
            <a:r>
              <a:rPr lang="en-US" altLang="zh-CN" sz="2400" dirty="0"/>
              <a:t>(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))+</a:t>
            </a:r>
            <a:r>
              <a:rPr lang="en-US" altLang="zh-CN" sz="2400" i="1" dirty="0"/>
              <a:t>O</a:t>
            </a:r>
            <a:r>
              <a:rPr lang="en-US" altLang="zh-CN" sz="2400" dirty="0"/>
              <a:t>(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))=O(n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)+ O(2n)=2n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 +4n =</a:t>
            </a:r>
            <a:r>
              <a:rPr lang="en-US" altLang="zh-CN" sz="2400" dirty="0">
                <a:solidFill>
                  <a:srgbClr val="FF0000"/>
                </a:solidFill>
              </a:rPr>
              <a:t>O(n</a:t>
            </a:r>
            <a:r>
              <a:rPr lang="en-US" altLang="zh-CN" sz="2400" baseline="30000" dirty="0">
                <a:solidFill>
                  <a:srgbClr val="FF0000"/>
                </a:solidFill>
              </a:rPr>
              <a:t>2</a:t>
            </a:r>
            <a:r>
              <a:rPr lang="en-US" altLang="zh-CN" sz="2400" dirty="0">
                <a:solidFill>
                  <a:srgbClr val="FF0000"/>
                </a:solidFill>
              </a:rPr>
              <a:t>)</a:t>
            </a:r>
            <a:r>
              <a:rPr lang="en-US" altLang="zh-CN" sz="2400" dirty="0"/>
              <a:t>= O(n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+ 2n)</a:t>
            </a:r>
          </a:p>
          <a:p>
            <a:pPr marL="0" indent="0"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sz="2400" i="1" dirty="0"/>
              <a:t>  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2400" i="1" dirty="0"/>
              <a:t>O</a:t>
            </a:r>
            <a:r>
              <a:rPr lang="en-US" altLang="zh-CN" sz="2400" dirty="0"/>
              <a:t>(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))*</a:t>
            </a:r>
            <a:r>
              <a:rPr lang="en-US" altLang="zh-CN" sz="2400" i="1" dirty="0"/>
              <a:t>O</a:t>
            </a:r>
            <a:r>
              <a:rPr lang="en-US" altLang="zh-CN" sz="2400" dirty="0"/>
              <a:t>(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 </a:t>
            </a:r>
            <a:r>
              <a:rPr lang="en-US" altLang="zh-CN" sz="2400" dirty="0">
                <a:sym typeface="Symbol" pitchFamily="18" charset="2"/>
              </a:rPr>
              <a:t>=</a:t>
            </a:r>
            <a:r>
              <a:rPr lang="en-US" altLang="zh-CN" sz="2400" dirty="0"/>
              <a:t> </a:t>
            </a:r>
            <a:r>
              <a:rPr lang="en-US" altLang="zh-CN" sz="2400" i="1" dirty="0"/>
              <a:t>O</a:t>
            </a:r>
            <a:r>
              <a:rPr lang="en-US" altLang="zh-CN" sz="2400" dirty="0"/>
              <a:t>(</a:t>
            </a:r>
            <a:r>
              <a:rPr lang="en-US" altLang="zh-CN" sz="2400" i="1" dirty="0"/>
              <a:t>f</a:t>
            </a:r>
            <a:r>
              <a:rPr lang="en-US" altLang="zh-CN" sz="2400" dirty="0"/>
              <a:t>(n)*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zh-CN" dirty="0"/>
              <a:t>e.g. </a:t>
            </a:r>
            <a:r>
              <a:rPr lang="en-US" altLang="zh-CN" i="1" dirty="0"/>
              <a:t>g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dirty="0"/>
              <a:t>)=2n, </a:t>
            </a:r>
            <a:r>
              <a:rPr lang="en-US" altLang="zh-CN" i="1" dirty="0"/>
              <a:t>f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dirty="0"/>
              <a:t>)=n</a:t>
            </a:r>
            <a:r>
              <a:rPr lang="en-US" altLang="zh-CN" baseline="30000" dirty="0"/>
              <a:t>2</a:t>
            </a:r>
            <a:r>
              <a:rPr lang="en-US" altLang="zh-CN" dirty="0"/>
              <a:t> , </a:t>
            </a:r>
          </a:p>
          <a:p>
            <a:pPr marL="0" indent="0"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sz="2400" i="1" dirty="0"/>
              <a:t>   O</a:t>
            </a:r>
            <a:r>
              <a:rPr lang="en-US" altLang="zh-CN" sz="2400" dirty="0"/>
              <a:t>(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))*</a:t>
            </a:r>
            <a:r>
              <a:rPr lang="en-US" altLang="zh-CN" sz="2400" i="1" dirty="0"/>
              <a:t>O</a:t>
            </a:r>
            <a:r>
              <a:rPr lang="en-US" altLang="zh-CN" sz="2400" dirty="0"/>
              <a:t>(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))=O(n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)* O(2n)= </a:t>
            </a:r>
            <a:r>
              <a:rPr lang="en-US" altLang="zh-CN" sz="2400" b="1" dirty="0">
                <a:solidFill>
                  <a:srgbClr val="FF0000"/>
                </a:solidFill>
              </a:rPr>
              <a:t>O(n</a:t>
            </a:r>
            <a:r>
              <a:rPr lang="en-US" altLang="zh-CN" sz="2400" b="1" baseline="30000" dirty="0">
                <a:solidFill>
                  <a:srgbClr val="FF0000"/>
                </a:solidFill>
              </a:rPr>
              <a:t>3</a:t>
            </a:r>
            <a:r>
              <a:rPr lang="en-US" altLang="zh-CN" sz="2400" b="1" dirty="0">
                <a:solidFill>
                  <a:srgbClr val="FF0000"/>
                </a:solidFill>
              </a:rPr>
              <a:t>)</a:t>
            </a:r>
            <a:r>
              <a:rPr lang="en-US" altLang="zh-CN" sz="2400" dirty="0"/>
              <a:t>=O(n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*2n)</a:t>
            </a:r>
            <a:endParaRPr lang="zh-CN" altLang="en-US" sz="24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7E3B25-3A2F-4323-9500-B87DC0721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D4347A-5B03-4961-92E0-8F52A4094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87C30C-10E5-4C6F-9FEF-53640C7EC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0278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C86673-8554-404B-81A8-913EC8F97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算术运算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FFFF37-F5DD-458A-98FA-F2F59C7F0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5"/>
            <a:ext cx="8897136" cy="5700096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en-US" altLang="zh-CN" sz="2400" i="1" dirty="0"/>
              <a:t>O</a:t>
            </a:r>
            <a:r>
              <a:rPr lang="en-US" altLang="zh-CN" sz="2400" dirty="0"/>
              <a:t>(</a:t>
            </a:r>
            <a:r>
              <a:rPr lang="en-US" altLang="zh-CN" sz="2400" i="1" dirty="0" err="1"/>
              <a:t>cf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 </a:t>
            </a:r>
            <a:r>
              <a:rPr lang="en-US" altLang="zh-CN" sz="2400" dirty="0">
                <a:sym typeface="Symbol" pitchFamily="18" charset="2"/>
              </a:rPr>
              <a:t>=</a:t>
            </a:r>
            <a:r>
              <a:rPr lang="en-US" altLang="zh-CN" sz="2400" dirty="0"/>
              <a:t> </a:t>
            </a:r>
            <a:r>
              <a:rPr lang="en-US" altLang="zh-CN" sz="2400" i="1" dirty="0"/>
              <a:t>O</a:t>
            </a:r>
            <a:r>
              <a:rPr lang="en-US" altLang="zh-CN" sz="2400" dirty="0"/>
              <a:t>(</a:t>
            </a:r>
            <a:r>
              <a:rPr lang="en-US" altLang="zh-CN" sz="2400" i="1" dirty="0"/>
              <a:t>f</a:t>
            </a:r>
            <a:r>
              <a:rPr lang="en-US" altLang="zh-CN" sz="2400" dirty="0"/>
              <a:t>(n)) 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en-US" altLang="zh-CN" sz="2400" dirty="0"/>
              <a:t>e.g. </a:t>
            </a:r>
            <a:r>
              <a:rPr lang="en-US" altLang="zh-CN" sz="2400" i="1" dirty="0"/>
              <a:t>O</a:t>
            </a:r>
            <a:r>
              <a:rPr lang="en-US" altLang="zh-CN" sz="2400" dirty="0"/>
              <a:t>(</a:t>
            </a:r>
            <a:r>
              <a:rPr lang="en-US" altLang="zh-CN" sz="2400" i="1" dirty="0"/>
              <a:t>2n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)</a:t>
            </a:r>
            <a:r>
              <a:rPr lang="en-US" altLang="zh-CN" sz="2400" dirty="0">
                <a:sym typeface="Symbol" pitchFamily="18" charset="2"/>
              </a:rPr>
              <a:t>=</a:t>
            </a:r>
            <a:r>
              <a:rPr lang="en-US" altLang="zh-CN" sz="2400" i="1" dirty="0"/>
              <a:t>O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) </a:t>
            </a:r>
            <a:endParaRPr lang="zh-CN" altLang="en-US" sz="2400" dirty="0"/>
          </a:p>
          <a:p>
            <a:pPr marL="0" indent="0"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sz="2400" i="1" dirty="0"/>
              <a:t>          </a:t>
            </a:r>
            <a:r>
              <a:rPr lang="zh-CN" altLang="en-US" sz="2400" dirty="0"/>
              <a:t>同阶</a:t>
            </a:r>
            <a:r>
              <a:rPr lang="en-US" altLang="zh-CN" sz="2400" dirty="0"/>
              <a:t>/</a:t>
            </a:r>
            <a:r>
              <a:rPr lang="zh-CN" altLang="en-US" sz="2400" dirty="0"/>
              <a:t>同档次，为什么（解释）</a:t>
            </a:r>
            <a:endParaRPr lang="en-US" altLang="zh-CN" sz="2400" dirty="0"/>
          </a:p>
          <a:p>
            <a:pPr marL="0" indent="0" eaLnBrk="1" hangingPunct="1">
              <a:lnSpc>
                <a:spcPct val="150000"/>
              </a:lnSpc>
              <a:buFontTx/>
              <a:buNone/>
              <a:defRPr/>
            </a:pPr>
            <a:r>
              <a:rPr lang="zh-CN" altLang="en-US" sz="2400" dirty="0"/>
              <a:t>    （</a:t>
            </a:r>
            <a:r>
              <a:rPr lang="en-US" altLang="zh-CN" sz="2400" dirty="0"/>
              <a:t>1</a:t>
            </a:r>
            <a:r>
              <a:rPr lang="zh-CN" altLang="en-US" sz="2400" dirty="0"/>
              <a:t>）运行在不同硬件平台</a:t>
            </a:r>
            <a:endParaRPr lang="en-US" altLang="zh-CN" sz="2400" dirty="0"/>
          </a:p>
          <a:p>
            <a:pPr marL="0" indent="0"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sz="2400" dirty="0"/>
              <a:t>    </a:t>
            </a: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）复杂性变化率相同</a:t>
            </a:r>
            <a:endParaRPr lang="en-US" altLang="zh-CN" sz="2400" dirty="0"/>
          </a:p>
          <a:p>
            <a:pPr eaLnBrk="1" hangingPunct="1">
              <a:lnSpc>
                <a:spcPct val="150000"/>
              </a:lnSpc>
              <a:defRPr/>
            </a:pPr>
            <a:endParaRPr lang="en-US" altLang="zh-CN" sz="2400" i="1" dirty="0"/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)= </a:t>
            </a:r>
            <a:r>
              <a:rPr lang="en-US" altLang="zh-CN" sz="2400" i="1" dirty="0"/>
              <a:t>O</a:t>
            </a:r>
            <a:r>
              <a:rPr lang="en-US" altLang="zh-CN" sz="2400" dirty="0"/>
              <a:t>(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 </a:t>
            </a:r>
            <a:r>
              <a:rPr lang="en-US" altLang="zh-CN" sz="2400" dirty="0">
                <a:sym typeface="Symbol" pitchFamily="18" charset="2"/>
              </a:rPr>
              <a:t> </a:t>
            </a:r>
            <a:r>
              <a:rPr lang="en-US" altLang="zh-CN" sz="2400" i="1" dirty="0"/>
              <a:t>O</a:t>
            </a:r>
            <a:r>
              <a:rPr lang="en-US" altLang="zh-CN" sz="2400" dirty="0"/>
              <a:t>(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))+</a:t>
            </a:r>
            <a:r>
              <a:rPr lang="en-US" altLang="zh-CN" sz="2400" i="1" dirty="0"/>
              <a:t>O</a:t>
            </a:r>
            <a:r>
              <a:rPr lang="en-US" altLang="zh-CN" sz="2400" dirty="0"/>
              <a:t>(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 </a:t>
            </a:r>
            <a:r>
              <a:rPr lang="en-US" altLang="zh-CN" sz="2400" dirty="0">
                <a:sym typeface="Symbol" pitchFamily="18" charset="2"/>
              </a:rPr>
              <a:t>=</a:t>
            </a:r>
            <a:r>
              <a:rPr lang="en-US" altLang="zh-CN" sz="2400" dirty="0"/>
              <a:t> </a:t>
            </a:r>
            <a:r>
              <a:rPr lang="en-US" altLang="zh-CN" sz="2400" i="1" dirty="0"/>
              <a:t>O</a:t>
            </a:r>
            <a:r>
              <a:rPr lang="en-US" altLang="zh-CN" sz="2400" dirty="0"/>
              <a:t>(</a:t>
            </a:r>
            <a:r>
              <a:rPr lang="en-US" altLang="zh-CN" sz="2400" i="1" dirty="0"/>
              <a:t>f</a:t>
            </a:r>
            <a:r>
              <a:rPr lang="en-US" altLang="zh-CN" sz="2400" dirty="0"/>
              <a:t>(n))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zh-CN" dirty="0"/>
              <a:t>e.g. </a:t>
            </a:r>
            <a:r>
              <a:rPr lang="en-US" altLang="zh-CN" i="1" dirty="0"/>
              <a:t>g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dirty="0"/>
              <a:t>)=2n, </a:t>
            </a:r>
            <a:r>
              <a:rPr lang="en-US" altLang="zh-CN" i="1" dirty="0"/>
              <a:t>f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dirty="0"/>
              <a:t>)=n</a:t>
            </a:r>
            <a:r>
              <a:rPr lang="en-US" altLang="zh-CN" baseline="30000" dirty="0"/>
              <a:t>2</a:t>
            </a:r>
            <a:r>
              <a:rPr lang="en-US" altLang="zh-CN" dirty="0"/>
              <a:t> , </a:t>
            </a:r>
          </a:p>
          <a:p>
            <a:pPr marL="0" indent="0"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sz="2400" dirty="0"/>
              <a:t>    </a:t>
            </a:r>
            <a:r>
              <a:rPr lang="en-US" altLang="zh-CN" sz="2400" i="1" dirty="0"/>
              <a:t>O</a:t>
            </a:r>
            <a:r>
              <a:rPr lang="en-US" altLang="zh-CN" sz="2400" dirty="0"/>
              <a:t>(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))+</a:t>
            </a:r>
            <a:r>
              <a:rPr lang="en-US" altLang="zh-CN" sz="2400" i="1" dirty="0"/>
              <a:t>O</a:t>
            </a:r>
            <a:r>
              <a:rPr lang="en-US" altLang="zh-CN" sz="2400" dirty="0"/>
              <a:t>(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))=</a:t>
            </a:r>
            <a:r>
              <a:rPr lang="en-US" altLang="zh-CN" sz="2400" i="1" dirty="0"/>
              <a:t> </a:t>
            </a:r>
            <a:r>
              <a:rPr lang="en-US" altLang="zh-CN" sz="2400" i="1" dirty="0">
                <a:solidFill>
                  <a:srgbClr val="FF0000"/>
                </a:solidFill>
              </a:rPr>
              <a:t>O</a:t>
            </a:r>
            <a:r>
              <a:rPr lang="en-US" altLang="zh-CN" sz="2400" dirty="0">
                <a:solidFill>
                  <a:srgbClr val="FF0000"/>
                </a:solidFill>
              </a:rPr>
              <a:t>(n</a:t>
            </a:r>
            <a:r>
              <a:rPr lang="en-US" altLang="zh-CN" sz="2400" baseline="30000" dirty="0">
                <a:solidFill>
                  <a:srgbClr val="FF0000"/>
                </a:solidFill>
              </a:rPr>
              <a:t>2</a:t>
            </a:r>
            <a:r>
              <a:rPr lang="en-US" altLang="zh-CN" sz="2400" dirty="0">
                <a:solidFill>
                  <a:srgbClr val="FF0000"/>
                </a:solidFill>
              </a:rPr>
              <a:t>)+</a:t>
            </a:r>
            <a:r>
              <a:rPr lang="en-US" altLang="zh-CN" sz="2400" i="1" dirty="0">
                <a:solidFill>
                  <a:srgbClr val="FF0000"/>
                </a:solidFill>
              </a:rPr>
              <a:t>O</a:t>
            </a:r>
            <a:r>
              <a:rPr lang="en-US" altLang="zh-CN" sz="2400" dirty="0">
                <a:solidFill>
                  <a:srgbClr val="FF0000"/>
                </a:solidFill>
              </a:rPr>
              <a:t>(</a:t>
            </a:r>
            <a:r>
              <a:rPr lang="en-US" altLang="zh-CN" sz="2400" i="1" dirty="0">
                <a:solidFill>
                  <a:srgbClr val="FF0000"/>
                </a:solidFill>
              </a:rPr>
              <a:t>2n</a:t>
            </a:r>
            <a:r>
              <a:rPr lang="en-US" altLang="zh-CN" sz="2400" dirty="0">
                <a:solidFill>
                  <a:srgbClr val="FF0000"/>
                </a:solidFill>
              </a:rPr>
              <a:t>)=</a:t>
            </a:r>
            <a:r>
              <a:rPr lang="en-US" altLang="zh-CN" sz="2400" i="1" dirty="0">
                <a:solidFill>
                  <a:srgbClr val="FF0000"/>
                </a:solidFill>
              </a:rPr>
              <a:t>O</a:t>
            </a:r>
            <a:r>
              <a:rPr lang="en-US" altLang="zh-CN" sz="2400" dirty="0">
                <a:solidFill>
                  <a:srgbClr val="FF0000"/>
                </a:solidFill>
              </a:rPr>
              <a:t>(n</a:t>
            </a:r>
            <a:r>
              <a:rPr lang="en-US" altLang="zh-CN" sz="2400" baseline="30000" dirty="0">
                <a:solidFill>
                  <a:srgbClr val="FF0000"/>
                </a:solidFill>
              </a:rPr>
              <a:t>2</a:t>
            </a:r>
            <a:r>
              <a:rPr lang="en-US" altLang="zh-CN" sz="2400" dirty="0">
                <a:solidFill>
                  <a:srgbClr val="FF0000"/>
                </a:solidFill>
              </a:rPr>
              <a:t>)</a:t>
            </a:r>
            <a:r>
              <a:rPr lang="en-US" altLang="zh-CN" sz="2400" dirty="0"/>
              <a:t>=</a:t>
            </a:r>
            <a:r>
              <a:rPr lang="en-US" altLang="zh-CN" sz="2400" i="1" dirty="0"/>
              <a:t> O</a:t>
            </a:r>
            <a:r>
              <a:rPr lang="en-US" altLang="zh-CN" sz="2400" dirty="0"/>
              <a:t>(</a:t>
            </a:r>
            <a:r>
              <a:rPr lang="en-US" altLang="zh-CN" sz="2400" i="1" dirty="0"/>
              <a:t>f</a:t>
            </a:r>
            <a:r>
              <a:rPr lang="en-US" altLang="zh-CN" sz="2400" dirty="0"/>
              <a:t>(n))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4F0A64-28D5-4916-A4B2-C372E65D3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F12ABE-E23C-477C-86B7-147A342EB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EC4E15-A05C-4819-8E6F-E8DD79DDD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sp>
        <p:nvSpPr>
          <p:cNvPr id="7" name="AutoShape 4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70F6DCF9-1977-4338-A2ED-29BDAF2D0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2036032"/>
            <a:ext cx="437109" cy="215998"/>
          </a:xfrm>
          <a:prstGeom prst="actionButtonForwardNex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49FBCF7-1DD6-4A58-AA1E-1823E33F384A}"/>
              </a:ext>
            </a:extLst>
          </p:cNvPr>
          <p:cNvSpPr txBox="1"/>
          <p:nvPr/>
        </p:nvSpPr>
        <p:spPr>
          <a:xfrm>
            <a:off x="4571608" y="2533546"/>
            <a:ext cx="915635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i7 CPU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C244826-6715-4626-B691-78FAC57E136E}"/>
              </a:ext>
            </a:extLst>
          </p:cNvPr>
          <p:cNvSpPr txBox="1"/>
          <p:nvPr/>
        </p:nvSpPr>
        <p:spPr>
          <a:xfrm>
            <a:off x="5795744" y="2533546"/>
            <a:ext cx="915635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i5 CPU</a:t>
            </a:r>
            <a:endParaRPr lang="zh-CN" altLang="en-US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20C2C800-B158-4742-8497-EB126A09AFF4}"/>
              </a:ext>
            </a:extLst>
          </p:cNvPr>
          <p:cNvCxnSpPr/>
          <p:nvPr/>
        </p:nvCxnSpPr>
        <p:spPr bwMode="auto">
          <a:xfrm>
            <a:off x="1780694" y="1825570"/>
            <a:ext cx="2780876" cy="8926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9E779BC0-C83A-4AF9-9EB9-448993778258}"/>
              </a:ext>
            </a:extLst>
          </p:cNvPr>
          <p:cNvCxnSpPr/>
          <p:nvPr/>
        </p:nvCxnSpPr>
        <p:spPr bwMode="auto">
          <a:xfrm>
            <a:off x="2772137" y="1757256"/>
            <a:ext cx="3033698" cy="7735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360232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A28E74-1875-429F-8252-D80128F26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渐近复杂性分析中常用函数</a:t>
            </a:r>
            <a:r>
              <a:rPr lang="en-US" altLang="zh-CN" dirty="0"/>
              <a:t>【</a:t>
            </a:r>
            <a:r>
              <a:rPr lang="zh-CN" altLang="en-US" dirty="0"/>
              <a:t>略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8EB35F-F7A4-4420-90D5-419D89F3C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5"/>
            <a:ext cx="8897136" cy="5591986"/>
          </a:xfrm>
        </p:spPr>
        <p:txBody>
          <a:bodyPr/>
          <a:lstStyle/>
          <a:p>
            <a:pPr marL="0" indent="0" eaLnBrk="1" hangingPunct="1">
              <a:lnSpc>
                <a:spcPct val="120000"/>
              </a:lnSpc>
              <a:buNone/>
            </a:pPr>
            <a:r>
              <a:rPr lang="en-US" altLang="zh-CN" b="1" dirty="0">
                <a:solidFill>
                  <a:srgbClr val="3907F1"/>
                </a:solidFill>
              </a:rPr>
              <a:t>1.</a:t>
            </a:r>
            <a:r>
              <a:rPr lang="zh-CN" altLang="en-US" b="1" dirty="0">
                <a:solidFill>
                  <a:srgbClr val="3907F1"/>
                </a:solidFill>
              </a:rPr>
              <a:t> </a:t>
            </a:r>
            <a:r>
              <a:rPr lang="zh-CN" altLang="en-US" sz="2400" b="1" dirty="0">
                <a:solidFill>
                  <a:srgbClr val="3907F1"/>
                </a:solidFill>
              </a:rPr>
              <a:t>单调函数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400" b="1" dirty="0"/>
              <a:t>单调递增：</a:t>
            </a:r>
            <a:r>
              <a:rPr lang="en-US" altLang="zh-CN" sz="2400" b="1" i="1" dirty="0"/>
              <a:t>m</a:t>
            </a:r>
            <a:r>
              <a:rPr lang="en-US" altLang="zh-CN" sz="2400" b="1" dirty="0"/>
              <a:t> </a:t>
            </a:r>
            <a:r>
              <a:rPr lang="en-US" altLang="zh-CN" sz="2400" b="1" dirty="0">
                <a:sym typeface="Symbol" pitchFamily="18" charset="2"/>
              </a:rPr>
              <a:t> </a:t>
            </a:r>
            <a:r>
              <a:rPr lang="en-US" altLang="zh-CN" sz="2400" b="1" i="1" dirty="0">
                <a:sym typeface="Symbol" pitchFamily="18" charset="2"/>
              </a:rPr>
              <a:t>n</a:t>
            </a:r>
            <a:r>
              <a:rPr lang="en-US" altLang="zh-CN" sz="2400" b="1" dirty="0"/>
              <a:t> </a:t>
            </a:r>
            <a:r>
              <a:rPr lang="en-US" altLang="zh-CN" sz="2400" b="1" dirty="0">
                <a:sym typeface="Symbol" pitchFamily="18" charset="2"/>
              </a:rPr>
              <a:t> </a:t>
            </a:r>
            <a:r>
              <a:rPr lang="en-US" altLang="zh-CN" sz="2400" b="1" i="1" dirty="0">
                <a:sym typeface="Symbol" pitchFamily="18" charset="2"/>
              </a:rPr>
              <a:t>f</a:t>
            </a:r>
            <a:r>
              <a:rPr lang="en-US" altLang="zh-CN" sz="2400" b="1" dirty="0">
                <a:sym typeface="Symbol" pitchFamily="18" charset="2"/>
              </a:rPr>
              <a:t>(</a:t>
            </a:r>
            <a:r>
              <a:rPr lang="en-US" altLang="zh-CN" sz="2400" b="1" i="1" dirty="0"/>
              <a:t>m</a:t>
            </a:r>
            <a:r>
              <a:rPr lang="en-US" altLang="zh-CN" sz="2400" b="1" dirty="0"/>
              <a:t>) </a:t>
            </a:r>
            <a:r>
              <a:rPr lang="en-US" altLang="zh-CN" sz="2400" b="1" dirty="0">
                <a:sym typeface="Symbol" pitchFamily="18" charset="2"/>
              </a:rPr>
              <a:t> </a:t>
            </a:r>
            <a:r>
              <a:rPr lang="en-US" altLang="zh-CN" sz="2400" b="1" i="1" dirty="0">
                <a:sym typeface="Symbol" pitchFamily="18" charset="2"/>
              </a:rPr>
              <a:t>f</a:t>
            </a:r>
            <a:r>
              <a:rPr lang="en-US" altLang="zh-CN" sz="2400" b="1" dirty="0">
                <a:sym typeface="Symbol" pitchFamily="18" charset="2"/>
              </a:rPr>
              <a:t>(</a:t>
            </a:r>
            <a:r>
              <a:rPr lang="en-US" altLang="zh-CN" sz="2400" b="1" i="1" dirty="0">
                <a:sym typeface="Symbol" pitchFamily="18" charset="2"/>
              </a:rPr>
              <a:t>n</a:t>
            </a:r>
            <a:r>
              <a:rPr lang="en-US" altLang="zh-CN" sz="2400" b="1" dirty="0">
                <a:sym typeface="Symbol" pitchFamily="18" charset="2"/>
              </a:rPr>
              <a:t>)</a:t>
            </a:r>
            <a:r>
              <a:rPr lang="en-US" altLang="zh-CN" sz="2400" b="1" dirty="0"/>
              <a:t> ;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单调递减：</a:t>
            </a:r>
            <a:r>
              <a:rPr lang="en-US" altLang="zh-CN" sz="2400" i="1" dirty="0"/>
              <a:t>m</a:t>
            </a:r>
            <a:r>
              <a:rPr lang="en-US" altLang="zh-CN" sz="2400" dirty="0"/>
              <a:t> </a:t>
            </a:r>
            <a:r>
              <a:rPr lang="en-US" altLang="zh-CN" sz="2400" dirty="0">
                <a:sym typeface="Symbol" pitchFamily="18" charset="2"/>
              </a:rPr>
              <a:t> </a:t>
            </a:r>
            <a:r>
              <a:rPr lang="en-US" altLang="zh-CN" sz="2400" i="1" dirty="0">
                <a:sym typeface="Symbol" pitchFamily="18" charset="2"/>
              </a:rPr>
              <a:t>n</a:t>
            </a:r>
            <a:r>
              <a:rPr lang="en-US" altLang="zh-CN" sz="2400" dirty="0"/>
              <a:t> </a:t>
            </a:r>
            <a:r>
              <a:rPr lang="en-US" altLang="zh-CN" sz="2400" dirty="0">
                <a:sym typeface="Symbol" pitchFamily="18" charset="2"/>
              </a:rPr>
              <a:t> </a:t>
            </a:r>
            <a:r>
              <a:rPr lang="en-US" altLang="zh-CN" sz="2400" i="1" dirty="0">
                <a:sym typeface="Symbol" pitchFamily="18" charset="2"/>
              </a:rPr>
              <a:t>f</a:t>
            </a:r>
            <a:r>
              <a:rPr lang="en-US" altLang="zh-CN" sz="2400" dirty="0">
                <a:sym typeface="Symbol" pitchFamily="18" charset="2"/>
              </a:rPr>
              <a:t>(</a:t>
            </a:r>
            <a:r>
              <a:rPr lang="en-US" altLang="zh-CN" sz="2400" i="1" dirty="0"/>
              <a:t>m</a:t>
            </a:r>
            <a:r>
              <a:rPr lang="en-US" altLang="zh-CN" sz="2400" dirty="0"/>
              <a:t>) </a:t>
            </a:r>
            <a:r>
              <a:rPr lang="en-US" altLang="zh-CN" sz="2400" dirty="0">
                <a:sym typeface="Symbol" pitchFamily="18" charset="2"/>
              </a:rPr>
              <a:t> </a:t>
            </a:r>
            <a:r>
              <a:rPr lang="en-US" altLang="zh-CN" sz="2400" i="1" dirty="0">
                <a:sym typeface="Symbol" pitchFamily="18" charset="2"/>
              </a:rPr>
              <a:t>f</a:t>
            </a:r>
            <a:r>
              <a:rPr lang="en-US" altLang="zh-CN" sz="2400" dirty="0">
                <a:sym typeface="Symbol" pitchFamily="18" charset="2"/>
              </a:rPr>
              <a:t>(</a:t>
            </a:r>
            <a:r>
              <a:rPr lang="en-US" altLang="zh-CN" sz="2400" i="1" dirty="0">
                <a:sym typeface="Symbol" pitchFamily="18" charset="2"/>
              </a:rPr>
              <a:t>n</a:t>
            </a:r>
            <a:r>
              <a:rPr lang="en-US" altLang="zh-CN" sz="2400" dirty="0">
                <a:sym typeface="Symbol" pitchFamily="18" charset="2"/>
              </a:rPr>
              <a:t>);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400" b="1" dirty="0"/>
              <a:t>严格单调递增：</a:t>
            </a:r>
            <a:r>
              <a:rPr lang="en-US" altLang="zh-CN" sz="2400" b="1" i="1" dirty="0"/>
              <a:t>m</a:t>
            </a:r>
            <a:r>
              <a:rPr lang="en-US" altLang="zh-CN" sz="2400" b="1" dirty="0"/>
              <a:t> </a:t>
            </a:r>
            <a:r>
              <a:rPr lang="en-US" altLang="zh-CN" sz="2400" b="1" dirty="0">
                <a:sym typeface="Symbol" pitchFamily="18" charset="2"/>
              </a:rPr>
              <a:t>&lt; </a:t>
            </a:r>
            <a:r>
              <a:rPr lang="en-US" altLang="zh-CN" sz="2400" b="1" i="1" dirty="0">
                <a:sym typeface="Symbol" pitchFamily="18" charset="2"/>
              </a:rPr>
              <a:t>n</a:t>
            </a:r>
            <a:r>
              <a:rPr lang="en-US" altLang="zh-CN" sz="2400" b="1" dirty="0"/>
              <a:t> </a:t>
            </a:r>
            <a:r>
              <a:rPr lang="en-US" altLang="zh-CN" sz="2400" b="1" dirty="0">
                <a:sym typeface="Symbol" pitchFamily="18" charset="2"/>
              </a:rPr>
              <a:t> </a:t>
            </a:r>
            <a:r>
              <a:rPr lang="en-US" altLang="zh-CN" sz="2400" b="1" i="1" dirty="0">
                <a:sym typeface="Symbol" pitchFamily="18" charset="2"/>
              </a:rPr>
              <a:t>f</a:t>
            </a:r>
            <a:r>
              <a:rPr lang="en-US" altLang="zh-CN" sz="2400" b="1" dirty="0">
                <a:sym typeface="Symbol" pitchFamily="18" charset="2"/>
              </a:rPr>
              <a:t>(</a:t>
            </a:r>
            <a:r>
              <a:rPr lang="en-US" altLang="zh-CN" sz="2400" b="1" i="1" dirty="0"/>
              <a:t>m</a:t>
            </a:r>
            <a:r>
              <a:rPr lang="en-US" altLang="zh-CN" sz="2400" b="1" dirty="0"/>
              <a:t>) </a:t>
            </a:r>
            <a:r>
              <a:rPr lang="en-US" altLang="zh-CN" sz="2400" b="1" dirty="0">
                <a:sym typeface="Symbol" pitchFamily="18" charset="2"/>
              </a:rPr>
              <a:t>&lt; </a:t>
            </a:r>
            <a:r>
              <a:rPr lang="en-US" altLang="zh-CN" sz="2400" b="1" i="1" dirty="0">
                <a:sym typeface="Symbol" pitchFamily="18" charset="2"/>
              </a:rPr>
              <a:t>f</a:t>
            </a:r>
            <a:r>
              <a:rPr lang="en-US" altLang="zh-CN" sz="2400" b="1" dirty="0">
                <a:sym typeface="Symbol" pitchFamily="18" charset="2"/>
              </a:rPr>
              <a:t>(</a:t>
            </a:r>
            <a:r>
              <a:rPr lang="en-US" altLang="zh-CN" sz="2400" b="1" i="1" dirty="0">
                <a:sym typeface="Symbol" pitchFamily="18" charset="2"/>
              </a:rPr>
              <a:t>n</a:t>
            </a:r>
            <a:r>
              <a:rPr lang="en-US" altLang="zh-CN" sz="2400" b="1" dirty="0">
                <a:sym typeface="Symbol" pitchFamily="18" charset="2"/>
              </a:rPr>
              <a:t>);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严格单调递减：</a:t>
            </a:r>
            <a:r>
              <a:rPr lang="en-US" altLang="zh-CN" sz="2400" i="1" dirty="0"/>
              <a:t>m</a:t>
            </a:r>
            <a:r>
              <a:rPr lang="en-US" altLang="zh-CN" sz="2400" dirty="0"/>
              <a:t> </a:t>
            </a:r>
            <a:r>
              <a:rPr lang="en-US" altLang="zh-CN" sz="2400" dirty="0">
                <a:sym typeface="Symbol" pitchFamily="18" charset="2"/>
              </a:rPr>
              <a:t>&lt; </a:t>
            </a:r>
            <a:r>
              <a:rPr lang="en-US" altLang="zh-CN" sz="2400" i="1" dirty="0">
                <a:sym typeface="Symbol" pitchFamily="18" charset="2"/>
              </a:rPr>
              <a:t>n</a:t>
            </a:r>
            <a:r>
              <a:rPr lang="en-US" altLang="zh-CN" sz="2400" dirty="0"/>
              <a:t> </a:t>
            </a:r>
            <a:r>
              <a:rPr lang="en-US" altLang="zh-CN" sz="2400" dirty="0">
                <a:sym typeface="Symbol" pitchFamily="18" charset="2"/>
              </a:rPr>
              <a:t> </a:t>
            </a:r>
            <a:r>
              <a:rPr lang="en-US" altLang="zh-CN" sz="2400" i="1" dirty="0">
                <a:sym typeface="Symbol" pitchFamily="18" charset="2"/>
              </a:rPr>
              <a:t>f</a:t>
            </a:r>
            <a:r>
              <a:rPr lang="en-US" altLang="zh-CN" sz="2400" dirty="0">
                <a:sym typeface="Symbol" pitchFamily="18" charset="2"/>
              </a:rPr>
              <a:t>(</a:t>
            </a:r>
            <a:r>
              <a:rPr lang="en-US" altLang="zh-CN" sz="2400" i="1" dirty="0"/>
              <a:t>m</a:t>
            </a:r>
            <a:r>
              <a:rPr lang="en-US" altLang="zh-CN" sz="2400" dirty="0"/>
              <a:t>) &gt; </a:t>
            </a:r>
            <a:r>
              <a:rPr lang="en-US" altLang="zh-CN" sz="2400" i="1" dirty="0">
                <a:sym typeface="Symbol" pitchFamily="18" charset="2"/>
              </a:rPr>
              <a:t>f</a:t>
            </a:r>
            <a:r>
              <a:rPr lang="en-US" altLang="zh-CN" sz="2400" dirty="0">
                <a:sym typeface="Symbol" pitchFamily="18" charset="2"/>
              </a:rPr>
              <a:t>(</a:t>
            </a:r>
            <a:r>
              <a:rPr lang="en-US" altLang="zh-CN" sz="2400" i="1" dirty="0">
                <a:sym typeface="Symbol" pitchFamily="18" charset="2"/>
              </a:rPr>
              <a:t>n</a:t>
            </a:r>
            <a:r>
              <a:rPr lang="en-US" altLang="zh-CN" sz="2400" dirty="0">
                <a:sym typeface="Symbol" pitchFamily="18" charset="2"/>
              </a:rPr>
              <a:t>).</a:t>
            </a:r>
          </a:p>
          <a:p>
            <a:pPr marL="0" indent="0" eaLnBrk="1" hangingPunct="1">
              <a:lnSpc>
                <a:spcPct val="120000"/>
              </a:lnSpc>
              <a:buNone/>
            </a:pPr>
            <a:r>
              <a:rPr lang="en-US" altLang="zh-CN" b="1" dirty="0">
                <a:solidFill>
                  <a:srgbClr val="3907F1"/>
                </a:solidFill>
                <a:sym typeface="Symbol" pitchFamily="18" charset="2"/>
              </a:rPr>
              <a:t>2.</a:t>
            </a:r>
            <a:r>
              <a:rPr lang="zh-CN" altLang="en-US" b="1" dirty="0">
                <a:solidFill>
                  <a:srgbClr val="3907F1"/>
                </a:solidFill>
                <a:sym typeface="Symbol" pitchFamily="18" charset="2"/>
              </a:rPr>
              <a:t> </a:t>
            </a:r>
            <a:r>
              <a:rPr lang="zh-CN" altLang="en-US" sz="2400" b="1" dirty="0">
                <a:solidFill>
                  <a:srgbClr val="3907F1"/>
                </a:solidFill>
                <a:sym typeface="Symbol" pitchFamily="18" charset="2"/>
              </a:rPr>
              <a:t>取整函数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>
                <a:sym typeface="Symbol" pitchFamily="18" charset="2"/>
              </a:rPr>
              <a:t>  </a:t>
            </a:r>
            <a:r>
              <a:rPr lang="en-US" altLang="zh-CN" sz="2400" i="1" dirty="0">
                <a:sym typeface="Symbol" pitchFamily="18" charset="2"/>
              </a:rPr>
              <a:t>x </a:t>
            </a:r>
            <a:r>
              <a:rPr lang="en-US" altLang="zh-CN" sz="2400" dirty="0">
                <a:sym typeface="Symbol" pitchFamily="18" charset="2"/>
              </a:rPr>
              <a:t> </a:t>
            </a:r>
            <a:r>
              <a:rPr lang="zh-CN" altLang="en-US" sz="2400" dirty="0">
                <a:sym typeface="Symbol" pitchFamily="18" charset="2"/>
              </a:rPr>
              <a:t>：不大于</a:t>
            </a:r>
            <a:r>
              <a:rPr lang="en-US" altLang="zh-CN" sz="2400" i="1" dirty="0">
                <a:sym typeface="Symbol" pitchFamily="18" charset="2"/>
              </a:rPr>
              <a:t>x</a:t>
            </a:r>
            <a:r>
              <a:rPr lang="zh-CN" altLang="en-US" sz="2400" dirty="0">
                <a:sym typeface="Symbol" pitchFamily="18" charset="2"/>
              </a:rPr>
              <a:t>的最大整数</a:t>
            </a:r>
            <a:r>
              <a:rPr lang="en-US" altLang="zh-CN" sz="2400" dirty="0">
                <a:sym typeface="Symbol" pitchFamily="18" charset="2"/>
              </a:rPr>
              <a:t>, e.g. </a:t>
            </a:r>
            <a:r>
              <a:rPr lang="zh-CN" altLang="en-US" sz="2400" dirty="0">
                <a:sym typeface="Symbol" pitchFamily="18" charset="2"/>
              </a:rPr>
              <a:t></a:t>
            </a:r>
            <a:r>
              <a:rPr lang="en-US" altLang="zh-CN" sz="2400" dirty="0">
                <a:sym typeface="Symbol" pitchFamily="18" charset="2"/>
              </a:rPr>
              <a:t>2.5 =2</a:t>
            </a:r>
            <a:r>
              <a:rPr lang="zh-CN" altLang="en-US" sz="2400" dirty="0">
                <a:sym typeface="Symbol" pitchFamily="18" charset="2"/>
              </a:rPr>
              <a:t>；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>
                <a:sym typeface="Symbol" pitchFamily="18" charset="2"/>
              </a:rPr>
              <a:t> </a:t>
            </a:r>
            <a:r>
              <a:rPr lang="zh-CN" altLang="en-US" sz="2400" i="1" dirty="0">
                <a:sym typeface="Symbol" pitchFamily="18" charset="2"/>
              </a:rPr>
              <a:t> </a:t>
            </a:r>
            <a:r>
              <a:rPr lang="en-US" altLang="zh-CN" sz="2400" i="1" dirty="0">
                <a:sym typeface="Symbol" pitchFamily="18" charset="2"/>
              </a:rPr>
              <a:t>x</a:t>
            </a:r>
            <a:r>
              <a:rPr lang="en-US" altLang="zh-CN" sz="2400" dirty="0">
                <a:sym typeface="Symbol" pitchFamily="18" charset="2"/>
              </a:rPr>
              <a:t>  </a:t>
            </a:r>
            <a:r>
              <a:rPr lang="zh-CN" altLang="en-US" sz="2400" dirty="0">
                <a:sym typeface="Symbol" pitchFamily="18" charset="2"/>
              </a:rPr>
              <a:t>：不小于</a:t>
            </a:r>
            <a:r>
              <a:rPr lang="en-US" altLang="zh-CN" sz="2400" i="1" dirty="0">
                <a:sym typeface="Symbol" pitchFamily="18" charset="2"/>
              </a:rPr>
              <a:t>x</a:t>
            </a:r>
            <a:r>
              <a:rPr lang="zh-CN" altLang="en-US" sz="2400" dirty="0">
                <a:sym typeface="Symbol" pitchFamily="18" charset="2"/>
              </a:rPr>
              <a:t>的最小整数</a:t>
            </a:r>
            <a:r>
              <a:rPr lang="en-US" altLang="zh-CN" sz="2400" dirty="0">
                <a:sym typeface="Symbol" pitchFamily="18" charset="2"/>
              </a:rPr>
              <a:t>, e.g. </a:t>
            </a:r>
            <a:r>
              <a:rPr lang="zh-CN" altLang="en-US" sz="2400" dirty="0">
                <a:sym typeface="Symbol" pitchFamily="18" charset="2"/>
              </a:rPr>
              <a:t></a:t>
            </a:r>
            <a:r>
              <a:rPr lang="en-US" altLang="zh-CN" sz="2400" i="1" dirty="0">
                <a:sym typeface="Symbol" pitchFamily="18" charset="2"/>
              </a:rPr>
              <a:t>2.5</a:t>
            </a:r>
            <a:r>
              <a:rPr lang="en-US" altLang="zh-CN" sz="2400" dirty="0">
                <a:sym typeface="Symbol" pitchFamily="18" charset="2"/>
              </a:rPr>
              <a:t> =3</a:t>
            </a:r>
            <a:r>
              <a:rPr lang="zh-CN" altLang="en-US" sz="2400" dirty="0">
                <a:sym typeface="Symbol" pitchFamily="18" charset="2"/>
              </a:rPr>
              <a:t>。 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47462A-7AC9-4B45-A376-88C4E3E2A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FC19B9-2D6F-4695-AC95-38A78ACFA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591AE6-4FAE-4F08-BA76-3EA72FBA0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55370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3D44A6-1F7A-450B-B16B-D04AA2066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Symbol" pitchFamily="18" charset="2"/>
              </a:rPr>
              <a:t>取整函数的若干性质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141B1D-A9E5-48E0-9237-D11D758F5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5"/>
            <a:ext cx="8897136" cy="5416516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ym typeface="Symbol" pitchFamily="18" charset="2"/>
              </a:rPr>
              <a:t> </a:t>
            </a:r>
            <a:r>
              <a:rPr lang="en-US" altLang="zh-CN" sz="2400" i="1" dirty="0">
                <a:sym typeface="Symbol" pitchFamily="18" charset="2"/>
              </a:rPr>
              <a:t>x</a:t>
            </a:r>
            <a:r>
              <a:rPr lang="en-US" altLang="zh-CN" sz="2400" dirty="0">
                <a:sym typeface="Symbol" pitchFamily="18" charset="2"/>
              </a:rPr>
              <a:t>-1 &lt;  </a:t>
            </a:r>
            <a:r>
              <a:rPr lang="en-US" altLang="zh-CN" sz="2400" i="1" dirty="0">
                <a:sym typeface="Symbol" pitchFamily="18" charset="2"/>
              </a:rPr>
              <a:t>x </a:t>
            </a:r>
            <a:r>
              <a:rPr lang="en-US" altLang="zh-CN" sz="2400" dirty="0">
                <a:sym typeface="Symbol" pitchFamily="18" charset="2"/>
              </a:rPr>
              <a:t>    </a:t>
            </a:r>
            <a:r>
              <a:rPr lang="en-US" altLang="zh-CN" sz="2400" i="1" dirty="0">
                <a:sym typeface="Symbol" pitchFamily="18" charset="2"/>
              </a:rPr>
              <a:t>x </a:t>
            </a:r>
            <a:r>
              <a:rPr lang="en-US" altLang="zh-CN" sz="2400" dirty="0">
                <a:sym typeface="Symbol" pitchFamily="18" charset="2"/>
              </a:rPr>
              <a:t>   </a:t>
            </a:r>
            <a:r>
              <a:rPr lang="en-US" altLang="zh-CN" sz="2400" i="1" dirty="0">
                <a:sym typeface="Symbol" pitchFamily="18" charset="2"/>
              </a:rPr>
              <a:t> x</a:t>
            </a:r>
            <a:r>
              <a:rPr lang="en-US" altLang="zh-CN" sz="2400" dirty="0">
                <a:sym typeface="Symbol" pitchFamily="18" charset="2"/>
              </a:rPr>
              <a:t>  &lt; </a:t>
            </a:r>
            <a:r>
              <a:rPr lang="en-US" altLang="zh-CN" sz="2400" i="1" dirty="0">
                <a:sym typeface="Symbol" pitchFamily="18" charset="2"/>
              </a:rPr>
              <a:t>x</a:t>
            </a:r>
            <a:r>
              <a:rPr lang="en-US" altLang="zh-CN" sz="2400" dirty="0">
                <a:sym typeface="Symbol" pitchFamily="18" charset="2"/>
              </a:rPr>
              <a:t>+1   </a:t>
            </a:r>
            <a:r>
              <a:rPr lang="zh-CN" altLang="en-US" sz="2400" dirty="0">
                <a:sym typeface="Symbol" pitchFamily="18" charset="2"/>
              </a:rPr>
              <a:t>，</a:t>
            </a:r>
            <a:r>
              <a:rPr lang="en-US" altLang="zh-CN" sz="2400" dirty="0">
                <a:sym typeface="Symbol" pitchFamily="18" charset="2"/>
              </a:rPr>
              <a:t>e.g. x=7.5</a:t>
            </a:r>
            <a:r>
              <a:rPr lang="zh-CN" altLang="en-US" sz="2400" dirty="0">
                <a:sym typeface="Symbol" pitchFamily="18" charset="2"/>
              </a:rPr>
              <a:t>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/>
              <a:t> </a:t>
            </a:r>
            <a:r>
              <a:rPr lang="zh-CN" altLang="en-US" sz="2400" dirty="0">
                <a:sym typeface="Symbol" pitchFamily="18" charset="2"/>
              </a:rPr>
              <a:t> </a:t>
            </a:r>
            <a:r>
              <a:rPr lang="en-US" altLang="zh-CN" sz="2400" i="1" dirty="0">
                <a:sym typeface="Symbol" pitchFamily="18" charset="2"/>
              </a:rPr>
              <a:t>n</a:t>
            </a:r>
            <a:r>
              <a:rPr lang="en-US" altLang="zh-CN" sz="2400" dirty="0">
                <a:sym typeface="Symbol" pitchFamily="18" charset="2"/>
              </a:rPr>
              <a:t>/2</a:t>
            </a:r>
            <a:r>
              <a:rPr lang="en-US" altLang="zh-CN" sz="2400" i="1" dirty="0">
                <a:sym typeface="Symbol" pitchFamily="18" charset="2"/>
              </a:rPr>
              <a:t> </a:t>
            </a:r>
            <a:r>
              <a:rPr lang="en-US" altLang="zh-CN" sz="2400" dirty="0">
                <a:sym typeface="Symbol" pitchFamily="18" charset="2"/>
              </a:rPr>
              <a:t>  +  </a:t>
            </a:r>
            <a:r>
              <a:rPr lang="en-US" altLang="zh-CN" sz="2400" i="1" dirty="0">
                <a:sym typeface="Symbol" pitchFamily="18" charset="2"/>
              </a:rPr>
              <a:t> n</a:t>
            </a:r>
            <a:r>
              <a:rPr lang="en-US" altLang="zh-CN" sz="2400" dirty="0">
                <a:sym typeface="Symbol" pitchFamily="18" charset="2"/>
              </a:rPr>
              <a:t>/2  = </a:t>
            </a:r>
            <a:r>
              <a:rPr lang="en-US" altLang="zh-CN" sz="2400" i="1" dirty="0">
                <a:sym typeface="Symbol" pitchFamily="18" charset="2"/>
              </a:rPr>
              <a:t>n</a:t>
            </a:r>
            <a:r>
              <a:rPr lang="en-US" altLang="zh-CN" sz="2400" dirty="0">
                <a:sym typeface="Symbol" pitchFamily="18" charset="2"/>
              </a:rPr>
              <a:t>;                     e.g. n=5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i="1" dirty="0">
                <a:sym typeface="Symbol" pitchFamily="18" charset="2"/>
              </a:rPr>
              <a:t> </a:t>
            </a:r>
            <a:r>
              <a:rPr lang="zh-CN" altLang="en-US" sz="2400" dirty="0">
                <a:sym typeface="Symbol" pitchFamily="18" charset="2"/>
              </a:rPr>
              <a:t>对于</a:t>
            </a:r>
            <a:r>
              <a:rPr lang="en-US" altLang="zh-CN" sz="2400" i="1" dirty="0">
                <a:sym typeface="Symbol" pitchFamily="18" charset="2"/>
              </a:rPr>
              <a:t>n</a:t>
            </a:r>
            <a:r>
              <a:rPr lang="en-US" altLang="zh-CN" sz="2400" dirty="0"/>
              <a:t> </a:t>
            </a:r>
            <a:r>
              <a:rPr lang="en-US" altLang="zh-CN" sz="2400" dirty="0">
                <a:sym typeface="Symbol" pitchFamily="18" charset="2"/>
              </a:rPr>
              <a:t> 0</a:t>
            </a:r>
            <a:r>
              <a:rPr lang="zh-CN" altLang="en-US" sz="2400" i="1" dirty="0">
                <a:sym typeface="Symbol" pitchFamily="18" charset="2"/>
              </a:rPr>
              <a:t>，</a:t>
            </a:r>
            <a:r>
              <a:rPr lang="en-US" altLang="zh-CN" sz="2400" i="1" dirty="0" err="1">
                <a:sym typeface="Symbol" pitchFamily="18" charset="2"/>
              </a:rPr>
              <a:t>a,b</a:t>
            </a:r>
            <a:r>
              <a:rPr lang="en-US" altLang="zh-CN" sz="2400" dirty="0">
                <a:sym typeface="Symbol" pitchFamily="18" charset="2"/>
              </a:rPr>
              <a:t>&gt;0</a:t>
            </a:r>
            <a:r>
              <a:rPr lang="zh-CN" altLang="en-US" sz="2400" dirty="0">
                <a:sym typeface="Symbol" pitchFamily="18" charset="2"/>
              </a:rPr>
              <a:t>，有：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>
                <a:sym typeface="Symbol" pitchFamily="18" charset="2"/>
              </a:rPr>
              <a:t> </a:t>
            </a:r>
            <a:r>
              <a:rPr lang="zh-CN" altLang="en-US" sz="2400" i="1" dirty="0">
                <a:sym typeface="Symbol" pitchFamily="18" charset="2"/>
              </a:rPr>
              <a:t> </a:t>
            </a:r>
            <a:r>
              <a:rPr lang="zh-CN" altLang="en-US" sz="2400" dirty="0">
                <a:sym typeface="Symbol" pitchFamily="18" charset="2"/>
              </a:rPr>
              <a:t></a:t>
            </a:r>
            <a:r>
              <a:rPr lang="zh-CN" altLang="en-US" sz="2400" i="1" dirty="0">
                <a:sym typeface="Symbol" pitchFamily="18" charset="2"/>
              </a:rPr>
              <a:t> </a:t>
            </a:r>
            <a:r>
              <a:rPr lang="en-US" altLang="zh-CN" sz="2400" i="1" dirty="0">
                <a:sym typeface="Symbol" pitchFamily="18" charset="2"/>
              </a:rPr>
              <a:t>n</a:t>
            </a:r>
            <a:r>
              <a:rPr lang="en-US" altLang="zh-CN" sz="2400" dirty="0">
                <a:sym typeface="Symbol" pitchFamily="18" charset="2"/>
              </a:rPr>
              <a:t>/</a:t>
            </a:r>
            <a:r>
              <a:rPr lang="en-US" altLang="zh-CN" sz="2400" i="1" dirty="0">
                <a:sym typeface="Symbol" pitchFamily="18" charset="2"/>
              </a:rPr>
              <a:t>a</a:t>
            </a:r>
            <a:r>
              <a:rPr lang="en-US" altLang="zh-CN" sz="2400" dirty="0">
                <a:sym typeface="Symbol" pitchFamily="18" charset="2"/>
              </a:rPr>
              <a:t>  /</a:t>
            </a:r>
            <a:r>
              <a:rPr lang="en-US" altLang="zh-CN" sz="2400" i="1" dirty="0">
                <a:sym typeface="Symbol" pitchFamily="18" charset="2"/>
              </a:rPr>
              <a:t>b</a:t>
            </a:r>
            <a:r>
              <a:rPr lang="en-US" altLang="zh-CN" sz="2400" dirty="0">
                <a:sym typeface="Symbol" pitchFamily="18" charset="2"/>
              </a:rPr>
              <a:t>  = </a:t>
            </a:r>
            <a:r>
              <a:rPr lang="en-US" altLang="zh-CN" sz="2400" i="1" dirty="0">
                <a:sym typeface="Symbol" pitchFamily="18" charset="2"/>
              </a:rPr>
              <a:t> n</a:t>
            </a:r>
            <a:r>
              <a:rPr lang="en-US" altLang="zh-CN" sz="2400" dirty="0">
                <a:sym typeface="Symbol" pitchFamily="18" charset="2"/>
              </a:rPr>
              <a:t>/</a:t>
            </a:r>
            <a:r>
              <a:rPr lang="en-US" altLang="zh-CN" sz="2400" i="1" dirty="0">
                <a:sym typeface="Symbol" pitchFamily="18" charset="2"/>
              </a:rPr>
              <a:t>ab</a:t>
            </a:r>
            <a:r>
              <a:rPr lang="en-US" altLang="zh-CN" sz="2400" dirty="0">
                <a:sym typeface="Symbol" pitchFamily="18" charset="2"/>
              </a:rPr>
              <a:t>  ;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ym typeface="Symbol" pitchFamily="18" charset="2"/>
              </a:rPr>
              <a:t>   </a:t>
            </a:r>
            <a:r>
              <a:rPr lang="en-US" altLang="zh-CN" sz="2400" i="1" dirty="0">
                <a:sym typeface="Symbol" pitchFamily="18" charset="2"/>
              </a:rPr>
              <a:t>n</a:t>
            </a:r>
            <a:r>
              <a:rPr lang="en-US" altLang="zh-CN" sz="2400" dirty="0">
                <a:sym typeface="Symbol" pitchFamily="18" charset="2"/>
              </a:rPr>
              <a:t>/</a:t>
            </a:r>
            <a:r>
              <a:rPr lang="en-US" altLang="zh-CN" sz="2400" i="1" dirty="0">
                <a:sym typeface="Symbol" pitchFamily="18" charset="2"/>
              </a:rPr>
              <a:t>a </a:t>
            </a:r>
            <a:r>
              <a:rPr lang="en-US" altLang="zh-CN" sz="2400" dirty="0">
                <a:sym typeface="Symbol" pitchFamily="18" charset="2"/>
              </a:rPr>
              <a:t> /</a:t>
            </a:r>
            <a:r>
              <a:rPr lang="en-US" altLang="zh-CN" sz="2400" i="1" dirty="0">
                <a:sym typeface="Symbol" pitchFamily="18" charset="2"/>
              </a:rPr>
              <a:t>b </a:t>
            </a:r>
            <a:r>
              <a:rPr lang="en-US" altLang="zh-CN" sz="2400" dirty="0">
                <a:sym typeface="Symbol" pitchFamily="18" charset="2"/>
              </a:rPr>
              <a:t> =  </a:t>
            </a:r>
            <a:r>
              <a:rPr lang="en-US" altLang="zh-CN" sz="2400" i="1" dirty="0">
                <a:sym typeface="Symbol" pitchFamily="18" charset="2"/>
              </a:rPr>
              <a:t>n</a:t>
            </a:r>
            <a:r>
              <a:rPr lang="en-US" altLang="zh-CN" sz="2400" dirty="0">
                <a:sym typeface="Symbol" pitchFamily="18" charset="2"/>
              </a:rPr>
              <a:t>/</a:t>
            </a:r>
            <a:r>
              <a:rPr lang="en-US" altLang="zh-CN" sz="2400" i="1" dirty="0">
                <a:sym typeface="Symbol" pitchFamily="18" charset="2"/>
              </a:rPr>
              <a:t>ab </a:t>
            </a:r>
            <a:r>
              <a:rPr lang="en-US" altLang="zh-CN" sz="2400" dirty="0">
                <a:sym typeface="Symbol" pitchFamily="18" charset="2"/>
              </a:rPr>
              <a:t> ;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ym typeface="Symbol" pitchFamily="18" charset="2"/>
              </a:rPr>
              <a:t> </a:t>
            </a:r>
            <a:r>
              <a:rPr lang="en-US" altLang="zh-CN" sz="2400" i="1" dirty="0">
                <a:sym typeface="Symbol" pitchFamily="18" charset="2"/>
              </a:rPr>
              <a:t> a</a:t>
            </a:r>
            <a:r>
              <a:rPr lang="en-US" altLang="zh-CN" sz="2400" dirty="0">
                <a:sym typeface="Symbol" pitchFamily="18" charset="2"/>
              </a:rPr>
              <a:t>/</a:t>
            </a:r>
            <a:r>
              <a:rPr lang="en-US" altLang="zh-CN" sz="2400" i="1" dirty="0">
                <a:sym typeface="Symbol" pitchFamily="18" charset="2"/>
              </a:rPr>
              <a:t>b</a:t>
            </a:r>
            <a:r>
              <a:rPr lang="en-US" altLang="zh-CN" sz="2400" dirty="0">
                <a:sym typeface="Symbol" pitchFamily="18" charset="2"/>
              </a:rPr>
              <a:t>   (</a:t>
            </a:r>
            <a:r>
              <a:rPr lang="en-US" altLang="zh-CN" sz="2400" i="1" dirty="0">
                <a:sym typeface="Symbol" pitchFamily="18" charset="2"/>
              </a:rPr>
              <a:t>a</a:t>
            </a:r>
            <a:r>
              <a:rPr lang="en-US" altLang="zh-CN" sz="2400" dirty="0">
                <a:sym typeface="Symbol" pitchFamily="18" charset="2"/>
              </a:rPr>
              <a:t>+(</a:t>
            </a:r>
            <a:r>
              <a:rPr lang="en-US" altLang="zh-CN" sz="2400" i="1" dirty="0">
                <a:sym typeface="Symbol" pitchFamily="18" charset="2"/>
              </a:rPr>
              <a:t>b</a:t>
            </a:r>
            <a:r>
              <a:rPr lang="en-US" altLang="zh-CN" sz="2400" dirty="0">
                <a:sym typeface="Symbol" pitchFamily="18" charset="2"/>
              </a:rPr>
              <a:t>-1))/</a:t>
            </a:r>
            <a:r>
              <a:rPr lang="en-US" altLang="zh-CN" sz="2400" i="1" dirty="0">
                <a:sym typeface="Symbol" pitchFamily="18" charset="2"/>
              </a:rPr>
              <a:t>b</a:t>
            </a:r>
            <a:r>
              <a:rPr lang="en-US" altLang="zh-CN" sz="2400" dirty="0">
                <a:sym typeface="Symbol" pitchFamily="18" charset="2"/>
              </a:rPr>
              <a:t>;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ym typeface="Symbol" pitchFamily="18" charset="2"/>
              </a:rPr>
              <a:t>  </a:t>
            </a:r>
            <a:r>
              <a:rPr lang="en-US" altLang="zh-CN" sz="2400" i="1" dirty="0">
                <a:sym typeface="Symbol" pitchFamily="18" charset="2"/>
              </a:rPr>
              <a:t>a</a:t>
            </a:r>
            <a:r>
              <a:rPr lang="en-US" altLang="zh-CN" sz="2400" dirty="0">
                <a:sym typeface="Symbol" pitchFamily="18" charset="2"/>
              </a:rPr>
              <a:t>/</a:t>
            </a:r>
            <a:r>
              <a:rPr lang="en-US" altLang="zh-CN" sz="2400" i="1" dirty="0">
                <a:sym typeface="Symbol" pitchFamily="18" charset="2"/>
              </a:rPr>
              <a:t>b </a:t>
            </a:r>
            <a:r>
              <a:rPr lang="en-US" altLang="zh-CN" sz="2400" dirty="0">
                <a:sym typeface="Symbol" pitchFamily="18" charset="2"/>
              </a:rPr>
              <a:t>  (</a:t>
            </a:r>
            <a:r>
              <a:rPr lang="en-US" altLang="zh-CN" sz="2400" i="1" dirty="0">
                <a:sym typeface="Symbol" pitchFamily="18" charset="2"/>
              </a:rPr>
              <a:t>a</a:t>
            </a:r>
            <a:r>
              <a:rPr lang="en-US" altLang="zh-CN" sz="2400" dirty="0">
                <a:sym typeface="Symbol" pitchFamily="18" charset="2"/>
              </a:rPr>
              <a:t>-(</a:t>
            </a:r>
            <a:r>
              <a:rPr lang="en-US" altLang="zh-CN" sz="2400" i="1" dirty="0">
                <a:sym typeface="Symbol" pitchFamily="18" charset="2"/>
              </a:rPr>
              <a:t>b</a:t>
            </a:r>
            <a:r>
              <a:rPr lang="en-US" altLang="zh-CN" sz="2400" dirty="0">
                <a:sym typeface="Symbol" pitchFamily="18" charset="2"/>
              </a:rPr>
              <a:t>-1))/</a:t>
            </a:r>
            <a:r>
              <a:rPr lang="en-US" altLang="zh-CN" sz="2400" i="1" dirty="0">
                <a:sym typeface="Symbol" pitchFamily="18" charset="2"/>
              </a:rPr>
              <a:t>b</a:t>
            </a:r>
            <a:r>
              <a:rPr lang="en-US" altLang="zh-CN" sz="2400" dirty="0">
                <a:sym typeface="Symbol" pitchFamily="18" charset="2"/>
              </a:rPr>
              <a:t>;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ym typeface="Symbol" pitchFamily="18" charset="2"/>
              </a:rPr>
              <a:t> </a:t>
            </a:r>
            <a:r>
              <a:rPr lang="en-US" altLang="zh-CN" sz="2400" i="1" dirty="0">
                <a:sym typeface="Symbol" pitchFamily="18" charset="2"/>
              </a:rPr>
              <a:t>f</a:t>
            </a:r>
            <a:r>
              <a:rPr lang="en-US" altLang="zh-CN" sz="2400" dirty="0">
                <a:sym typeface="Symbol" pitchFamily="18" charset="2"/>
              </a:rPr>
              <a:t>(</a:t>
            </a:r>
            <a:r>
              <a:rPr lang="en-US" altLang="zh-CN" sz="2400" i="1" dirty="0">
                <a:sym typeface="Symbol" pitchFamily="18" charset="2"/>
              </a:rPr>
              <a:t>x</a:t>
            </a:r>
            <a:r>
              <a:rPr lang="en-US" altLang="zh-CN" sz="2400" dirty="0">
                <a:sym typeface="Symbol" pitchFamily="18" charset="2"/>
              </a:rPr>
              <a:t>)=  </a:t>
            </a:r>
            <a:r>
              <a:rPr lang="en-US" altLang="zh-CN" sz="2400" i="1" dirty="0">
                <a:sym typeface="Symbol" pitchFamily="18" charset="2"/>
              </a:rPr>
              <a:t>x </a:t>
            </a:r>
            <a:r>
              <a:rPr lang="en-US" altLang="zh-CN" sz="2400" dirty="0">
                <a:sym typeface="Symbol" pitchFamily="18" charset="2"/>
              </a:rPr>
              <a:t> , </a:t>
            </a:r>
            <a:r>
              <a:rPr lang="en-US" altLang="zh-CN" sz="2400" i="1" dirty="0">
                <a:sym typeface="Symbol" pitchFamily="18" charset="2"/>
              </a:rPr>
              <a:t>g</a:t>
            </a:r>
            <a:r>
              <a:rPr lang="en-US" altLang="zh-CN" sz="2400" dirty="0">
                <a:sym typeface="Symbol" pitchFamily="18" charset="2"/>
              </a:rPr>
              <a:t>(</a:t>
            </a:r>
            <a:r>
              <a:rPr lang="en-US" altLang="zh-CN" sz="2400" i="1" dirty="0">
                <a:sym typeface="Symbol" pitchFamily="18" charset="2"/>
              </a:rPr>
              <a:t>x</a:t>
            </a:r>
            <a:r>
              <a:rPr lang="en-US" altLang="zh-CN" sz="2400" dirty="0">
                <a:sym typeface="Symbol" pitchFamily="18" charset="2"/>
              </a:rPr>
              <a:t>)= </a:t>
            </a:r>
            <a:r>
              <a:rPr lang="en-US" altLang="zh-CN" sz="2400" i="1" dirty="0">
                <a:sym typeface="Symbol" pitchFamily="18" charset="2"/>
              </a:rPr>
              <a:t> x</a:t>
            </a:r>
            <a:r>
              <a:rPr lang="en-US" altLang="zh-CN" sz="2400" dirty="0">
                <a:sym typeface="Symbol" pitchFamily="18" charset="2"/>
              </a:rPr>
              <a:t>  </a:t>
            </a:r>
            <a:r>
              <a:rPr lang="zh-CN" altLang="en-US" sz="2400" dirty="0">
                <a:sym typeface="Symbol" pitchFamily="18" charset="2"/>
              </a:rPr>
              <a:t>为</a:t>
            </a:r>
            <a:r>
              <a:rPr lang="zh-CN" altLang="en-US" sz="2400" dirty="0"/>
              <a:t>单调递增函数。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68C24D-C072-4BC0-A058-D9998503C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380304-73B3-4ABF-AE41-442221C20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41725E-BB50-4288-B335-10C2813FC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35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65705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801997-BC35-49F8-9D56-C087DD4BB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CB75A3-8278-436D-A0C0-A0385326E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816015"/>
            <a:ext cx="8897136" cy="5716760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80000"/>
              </a:lnSpc>
              <a:buNone/>
            </a:pPr>
            <a:r>
              <a:rPr lang="en-US" altLang="zh-CN" b="1" dirty="0">
                <a:solidFill>
                  <a:srgbClr val="3907F1"/>
                </a:solidFill>
                <a:sym typeface="Symbol" pitchFamily="18" charset="2"/>
              </a:rPr>
              <a:t>3.</a:t>
            </a:r>
            <a:r>
              <a:rPr lang="zh-CN" altLang="en-US" b="1" dirty="0">
                <a:solidFill>
                  <a:srgbClr val="3907F1"/>
                </a:solidFill>
                <a:sym typeface="Symbol" pitchFamily="18" charset="2"/>
              </a:rPr>
              <a:t> </a:t>
            </a:r>
            <a:r>
              <a:rPr lang="zh-CN" altLang="en-US" sz="2400" b="1" dirty="0">
                <a:solidFill>
                  <a:srgbClr val="3907F1"/>
                </a:solidFill>
                <a:sym typeface="Symbol" pitchFamily="18" charset="2"/>
              </a:rPr>
              <a:t>多项式函数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400" i="1" dirty="0"/>
              <a:t>           </a:t>
            </a:r>
            <a:r>
              <a:rPr lang="en-US" altLang="zh-CN" sz="2400" i="1" dirty="0"/>
              <a:t>p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)= </a:t>
            </a:r>
            <a:r>
              <a:rPr lang="en-US" altLang="zh-CN" sz="2400" i="1" dirty="0"/>
              <a:t>a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+</a:t>
            </a:r>
            <a:r>
              <a:rPr lang="en-US" altLang="zh-CN" sz="2400" i="1" dirty="0"/>
              <a:t>a</a:t>
            </a:r>
            <a:r>
              <a:rPr lang="en-US" altLang="zh-CN" sz="2400" baseline="-25000" dirty="0"/>
              <a:t>1</a:t>
            </a:r>
            <a:r>
              <a:rPr lang="en-US" altLang="zh-CN" sz="2400" i="1" dirty="0"/>
              <a:t>n</a:t>
            </a:r>
            <a:r>
              <a:rPr lang="en-US" altLang="zh-CN" sz="2400" dirty="0"/>
              <a:t>+</a:t>
            </a:r>
            <a:r>
              <a:rPr lang="en-US" altLang="zh-CN" sz="2400" i="1" dirty="0"/>
              <a:t>a</a:t>
            </a:r>
            <a:r>
              <a:rPr lang="en-US" altLang="zh-CN" sz="2400" baseline="-25000" dirty="0"/>
              <a:t>2</a:t>
            </a:r>
            <a:r>
              <a:rPr lang="en-US" altLang="zh-CN" sz="2400" i="1" dirty="0"/>
              <a:t>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+…+</a:t>
            </a:r>
            <a:r>
              <a:rPr lang="en-US" altLang="zh-CN" sz="2400" i="1" dirty="0" err="1"/>
              <a:t>a</a:t>
            </a:r>
            <a:r>
              <a:rPr lang="en-US" altLang="zh-CN" sz="2400" baseline="-25000" dirty="0" err="1"/>
              <a:t>d</a:t>
            </a:r>
            <a:r>
              <a:rPr lang="en-US" altLang="zh-CN" sz="2400" i="1" dirty="0" err="1">
                <a:solidFill>
                  <a:srgbClr val="FF0000"/>
                </a:solidFill>
              </a:rPr>
              <a:t>n</a:t>
            </a:r>
            <a:r>
              <a:rPr lang="en-US" altLang="zh-CN" sz="2400" baseline="30000" dirty="0" err="1">
                <a:solidFill>
                  <a:srgbClr val="FF0000"/>
                </a:solidFill>
              </a:rPr>
              <a:t>d</a:t>
            </a:r>
            <a:r>
              <a:rPr lang="zh-CN" altLang="en-US" sz="2400" dirty="0"/>
              <a:t>； </a:t>
            </a:r>
            <a:r>
              <a:rPr lang="en-US" altLang="zh-CN" sz="2400" i="1" dirty="0"/>
              <a:t>a</a:t>
            </a:r>
            <a:r>
              <a:rPr lang="en-US" altLang="zh-CN" sz="2400" baseline="-25000" dirty="0"/>
              <a:t>d</a:t>
            </a:r>
            <a:r>
              <a:rPr lang="en-US" altLang="zh-CN" sz="2400" dirty="0"/>
              <a:t>&gt;0;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/>
              <a:t> </a:t>
            </a:r>
            <a:r>
              <a:rPr lang="en-US" altLang="zh-CN" sz="2400" i="1" dirty="0"/>
              <a:t>p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 = </a:t>
            </a:r>
            <a:r>
              <a:rPr lang="en-US" altLang="zh-CN" sz="2400" dirty="0">
                <a:sym typeface="Symbol" pitchFamily="18" charset="2"/>
              </a:rPr>
              <a:t></a:t>
            </a:r>
            <a:r>
              <a:rPr lang="en-US" altLang="zh-CN" sz="2400" dirty="0"/>
              <a:t>(</a:t>
            </a:r>
            <a:r>
              <a:rPr lang="en-US" altLang="zh-CN" sz="2400" i="1" dirty="0" err="1"/>
              <a:t>n</a:t>
            </a:r>
            <a:r>
              <a:rPr lang="en-US" altLang="zh-CN" sz="2400" i="1" baseline="30000" dirty="0" err="1"/>
              <a:t>d</a:t>
            </a:r>
            <a:r>
              <a:rPr lang="en-US" altLang="zh-CN" sz="2400" dirty="0"/>
              <a:t>);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/>
              <a:t> 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 = </a:t>
            </a:r>
            <a:r>
              <a:rPr lang="en-US" altLang="zh-CN" sz="2400" i="1" dirty="0">
                <a:sym typeface="Symbol" pitchFamily="18" charset="2"/>
              </a:rPr>
              <a:t>O</a:t>
            </a:r>
            <a:r>
              <a:rPr lang="en-US" altLang="zh-CN" sz="2400" dirty="0"/>
              <a:t>(</a:t>
            </a:r>
            <a:r>
              <a:rPr lang="en-US" altLang="zh-CN" sz="2400" i="1" dirty="0" err="1"/>
              <a:t>n</a:t>
            </a:r>
            <a:r>
              <a:rPr lang="en-US" altLang="zh-CN" sz="2400" i="1" baseline="30000" dirty="0" err="1"/>
              <a:t>k</a:t>
            </a:r>
            <a:r>
              <a:rPr lang="en-US" altLang="zh-CN" sz="2400" dirty="0"/>
              <a:t>) </a:t>
            </a:r>
            <a:r>
              <a:rPr lang="en-US" altLang="zh-CN" sz="2400" dirty="0">
                <a:sym typeface="Symbol" pitchFamily="18" charset="2"/>
              </a:rPr>
              <a:t> 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</a:t>
            </a:r>
            <a:r>
              <a:rPr lang="zh-CN" altLang="en-US" sz="2400" dirty="0">
                <a:sym typeface="Symbol" pitchFamily="18" charset="2"/>
              </a:rPr>
              <a:t>多项式有界；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i="1" dirty="0"/>
              <a:t> 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 = </a:t>
            </a:r>
            <a:r>
              <a:rPr lang="en-US" altLang="zh-CN" sz="2400" i="1" dirty="0"/>
              <a:t>O</a:t>
            </a:r>
            <a:r>
              <a:rPr lang="en-US" altLang="zh-CN" sz="2400" dirty="0"/>
              <a:t>(1) </a:t>
            </a:r>
            <a:r>
              <a:rPr lang="en-US" altLang="zh-CN" sz="2400" dirty="0">
                <a:sym typeface="Symbol" pitchFamily="18" charset="2"/>
              </a:rPr>
              <a:t></a:t>
            </a:r>
            <a:r>
              <a:rPr lang="en-US" altLang="zh-CN" sz="2400" dirty="0"/>
              <a:t> 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 </a:t>
            </a:r>
            <a:r>
              <a:rPr lang="en-US" altLang="zh-CN" sz="2400" dirty="0">
                <a:sym typeface="Symbol" pitchFamily="18" charset="2"/>
              </a:rPr>
              <a:t></a:t>
            </a:r>
            <a:r>
              <a:rPr lang="en-US" altLang="zh-CN" sz="2400" dirty="0"/>
              <a:t> </a:t>
            </a:r>
            <a:r>
              <a:rPr lang="en-US" altLang="zh-CN" sz="2400" i="1" dirty="0"/>
              <a:t>c</a:t>
            </a:r>
            <a:r>
              <a:rPr lang="en-US" altLang="zh-CN" sz="2400" dirty="0"/>
              <a:t>;</a:t>
            </a:r>
            <a:endParaRPr lang="en-US" altLang="zh-CN" sz="2400" dirty="0"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ym typeface="Symbol" pitchFamily="18" charset="2"/>
              </a:rPr>
              <a:t> </a:t>
            </a:r>
            <a:r>
              <a:rPr lang="en-US" altLang="zh-CN" sz="2400" i="1" dirty="0">
                <a:sym typeface="Symbol" pitchFamily="18" charset="2"/>
              </a:rPr>
              <a:t>k </a:t>
            </a:r>
            <a:r>
              <a:rPr lang="en-US" altLang="zh-CN" sz="2400" dirty="0">
                <a:sym typeface="Symbol" pitchFamily="18" charset="2"/>
              </a:rPr>
              <a:t> </a:t>
            </a:r>
            <a:r>
              <a:rPr lang="en-US" altLang="zh-CN" sz="2400" i="1" dirty="0">
                <a:sym typeface="Symbol" pitchFamily="18" charset="2"/>
              </a:rPr>
              <a:t>d</a:t>
            </a:r>
            <a:r>
              <a:rPr lang="en-US" altLang="zh-CN" sz="2400" dirty="0">
                <a:sym typeface="Symbol" pitchFamily="18" charset="2"/>
              </a:rPr>
              <a:t> </a:t>
            </a:r>
            <a:r>
              <a:rPr lang="en-US" altLang="zh-CN" sz="2400" i="1" dirty="0"/>
              <a:t> p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 = </a:t>
            </a:r>
            <a:r>
              <a:rPr lang="en-US" altLang="zh-CN" sz="2400" i="1" dirty="0">
                <a:sym typeface="Symbol" pitchFamily="18" charset="2"/>
              </a:rPr>
              <a:t>O</a:t>
            </a:r>
            <a:r>
              <a:rPr lang="en-US" altLang="zh-CN" sz="2400" dirty="0"/>
              <a:t>(</a:t>
            </a:r>
            <a:r>
              <a:rPr lang="en-US" altLang="zh-CN" sz="2400" i="1" dirty="0" err="1">
                <a:solidFill>
                  <a:srgbClr val="FF0000"/>
                </a:solidFill>
              </a:rPr>
              <a:t>n</a:t>
            </a:r>
            <a:r>
              <a:rPr lang="en-US" altLang="zh-CN" sz="2400" i="1" baseline="30000" dirty="0" err="1">
                <a:solidFill>
                  <a:srgbClr val="FF0000"/>
                </a:solidFill>
              </a:rPr>
              <a:t>k</a:t>
            </a:r>
            <a:r>
              <a:rPr lang="en-US" altLang="zh-CN" sz="2400" dirty="0"/>
              <a:t>) ;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i="1" dirty="0">
                <a:sym typeface="Symbol" pitchFamily="18" charset="2"/>
              </a:rPr>
              <a:t>k </a:t>
            </a:r>
            <a:r>
              <a:rPr lang="en-US" altLang="zh-CN" sz="2400" dirty="0">
                <a:sym typeface="Symbol" pitchFamily="18" charset="2"/>
              </a:rPr>
              <a:t> </a:t>
            </a:r>
            <a:r>
              <a:rPr lang="en-US" altLang="zh-CN" sz="2400" i="1" dirty="0">
                <a:sym typeface="Symbol" pitchFamily="18" charset="2"/>
              </a:rPr>
              <a:t>d</a:t>
            </a:r>
            <a:r>
              <a:rPr lang="en-US" altLang="zh-CN" sz="2400" dirty="0">
                <a:sym typeface="Symbol" pitchFamily="18" charset="2"/>
              </a:rPr>
              <a:t> </a:t>
            </a:r>
            <a:r>
              <a:rPr lang="en-US" altLang="zh-CN" sz="2400" i="1" dirty="0"/>
              <a:t> p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 = </a:t>
            </a:r>
            <a:r>
              <a:rPr lang="en-US" altLang="zh-CN" sz="2400" dirty="0">
                <a:sym typeface="Symbol" pitchFamily="18" charset="2"/>
              </a:rPr>
              <a:t></a:t>
            </a:r>
            <a:r>
              <a:rPr lang="en-US" altLang="zh-CN" sz="2400" dirty="0"/>
              <a:t>(</a:t>
            </a:r>
            <a:r>
              <a:rPr lang="en-US" altLang="zh-CN" sz="2400" i="1" dirty="0" err="1"/>
              <a:t>n</a:t>
            </a:r>
            <a:r>
              <a:rPr lang="en-US" altLang="zh-CN" sz="2400" i="1" baseline="30000" dirty="0" err="1"/>
              <a:t>k</a:t>
            </a:r>
            <a:r>
              <a:rPr lang="en-US" altLang="zh-CN" sz="2400" dirty="0"/>
              <a:t>) ;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i="1" dirty="0">
                <a:sym typeface="Symbol" pitchFamily="18" charset="2"/>
              </a:rPr>
              <a:t>k &gt;</a:t>
            </a:r>
            <a:r>
              <a:rPr lang="en-US" altLang="zh-CN" sz="2400" dirty="0">
                <a:sym typeface="Symbol" pitchFamily="18" charset="2"/>
              </a:rPr>
              <a:t> </a:t>
            </a:r>
            <a:r>
              <a:rPr lang="en-US" altLang="zh-CN" sz="2400" i="1" dirty="0">
                <a:sym typeface="Symbol" pitchFamily="18" charset="2"/>
              </a:rPr>
              <a:t>d</a:t>
            </a:r>
            <a:r>
              <a:rPr lang="en-US" altLang="zh-CN" sz="2400" dirty="0">
                <a:sym typeface="Symbol" pitchFamily="18" charset="2"/>
              </a:rPr>
              <a:t> </a:t>
            </a:r>
            <a:r>
              <a:rPr lang="en-US" altLang="zh-CN" sz="2400" i="1" dirty="0"/>
              <a:t> p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 = </a:t>
            </a:r>
            <a:r>
              <a:rPr lang="en-US" altLang="zh-CN" sz="2400" i="1" dirty="0">
                <a:sym typeface="Symbol" pitchFamily="18" charset="2"/>
              </a:rPr>
              <a:t>o</a:t>
            </a:r>
            <a:r>
              <a:rPr lang="en-US" altLang="zh-CN" sz="2400" dirty="0"/>
              <a:t>(</a:t>
            </a:r>
            <a:r>
              <a:rPr lang="en-US" altLang="zh-CN" sz="2400" i="1" dirty="0" err="1"/>
              <a:t>n</a:t>
            </a:r>
            <a:r>
              <a:rPr lang="en-US" altLang="zh-CN" sz="2400" i="1" baseline="30000" dirty="0" err="1"/>
              <a:t>k</a:t>
            </a:r>
            <a:r>
              <a:rPr lang="en-US" altLang="zh-CN" sz="2400" dirty="0"/>
              <a:t>) ;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i="1" dirty="0">
                <a:sym typeface="Symbol" pitchFamily="18" charset="2"/>
              </a:rPr>
              <a:t>k </a:t>
            </a:r>
            <a:r>
              <a:rPr lang="en-US" altLang="zh-CN" sz="2400" dirty="0">
                <a:sym typeface="Symbol" pitchFamily="18" charset="2"/>
              </a:rPr>
              <a:t>&lt; </a:t>
            </a:r>
            <a:r>
              <a:rPr lang="en-US" altLang="zh-CN" sz="2400" i="1" dirty="0">
                <a:sym typeface="Symbol" pitchFamily="18" charset="2"/>
              </a:rPr>
              <a:t>d</a:t>
            </a:r>
            <a:r>
              <a:rPr lang="en-US" altLang="zh-CN" sz="2400" dirty="0">
                <a:sym typeface="Symbol" pitchFamily="18" charset="2"/>
              </a:rPr>
              <a:t> </a:t>
            </a:r>
            <a:r>
              <a:rPr lang="en-US" altLang="zh-CN" sz="2400" i="1" dirty="0"/>
              <a:t> p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 = </a:t>
            </a:r>
            <a:r>
              <a:rPr lang="en-US" altLang="zh-CN" sz="2400" i="1" dirty="0">
                <a:sym typeface="Symbol" pitchFamily="18" charset="2"/>
              </a:rPr>
              <a:t></a:t>
            </a:r>
            <a:r>
              <a:rPr lang="en-US" altLang="zh-CN" sz="2400" dirty="0"/>
              <a:t>(</a:t>
            </a:r>
            <a:r>
              <a:rPr lang="en-US" altLang="zh-CN" sz="2400" i="1" dirty="0" err="1"/>
              <a:t>n</a:t>
            </a:r>
            <a:r>
              <a:rPr lang="en-US" altLang="zh-CN" sz="2400" i="1" baseline="30000" dirty="0" err="1"/>
              <a:t>k</a:t>
            </a:r>
            <a:r>
              <a:rPr lang="en-US" altLang="zh-CN" sz="2400" dirty="0"/>
              <a:t>) .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7FDE32-9C93-418E-B520-6A43A6A56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CC5D01-D72A-4253-881B-828FAC726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82E85B-EA93-483D-92A6-92B3BE547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52716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CF683E-7C45-499D-9CCF-9E51D2647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82BDB0-81C7-4B59-ADE9-B5D4E2F66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5"/>
            <a:ext cx="8897136" cy="5700096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120000"/>
              </a:lnSpc>
              <a:buNone/>
            </a:pPr>
            <a:r>
              <a:rPr lang="en-US" altLang="zh-CN" b="1" dirty="0">
                <a:solidFill>
                  <a:srgbClr val="3907F1"/>
                </a:solidFill>
                <a:sym typeface="Symbol" pitchFamily="18" charset="2"/>
              </a:rPr>
              <a:t> 4.</a:t>
            </a:r>
            <a:r>
              <a:rPr lang="zh-CN" altLang="en-US" b="1" dirty="0">
                <a:solidFill>
                  <a:srgbClr val="3907F1"/>
                </a:solidFill>
                <a:sym typeface="Symbol" pitchFamily="18" charset="2"/>
              </a:rPr>
              <a:t> </a:t>
            </a:r>
            <a:r>
              <a:rPr lang="zh-CN" altLang="en-US" sz="2400" b="1" dirty="0">
                <a:solidFill>
                  <a:srgbClr val="3907F1"/>
                </a:solidFill>
                <a:sym typeface="Symbol" pitchFamily="18" charset="2"/>
              </a:rPr>
              <a:t>指数函数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2400" dirty="0">
                <a:sym typeface="Symbol" pitchFamily="18" charset="2"/>
              </a:rPr>
              <a:t>          对于正整数</a:t>
            </a:r>
            <a:r>
              <a:rPr lang="en-US" altLang="zh-CN" sz="2400" i="1" dirty="0" err="1">
                <a:sym typeface="Symbol" pitchFamily="18" charset="2"/>
              </a:rPr>
              <a:t>m</a:t>
            </a:r>
            <a:r>
              <a:rPr lang="en-US" altLang="zh-CN" sz="2400" dirty="0" err="1">
                <a:sym typeface="Symbol" pitchFamily="18" charset="2"/>
              </a:rPr>
              <a:t>,</a:t>
            </a:r>
            <a:r>
              <a:rPr lang="en-US" altLang="zh-CN" sz="2400" i="1" dirty="0" err="1">
                <a:sym typeface="Symbol" pitchFamily="18" charset="2"/>
              </a:rPr>
              <a:t>n</a:t>
            </a:r>
            <a:r>
              <a:rPr lang="zh-CN" altLang="en-US" sz="2400" dirty="0">
                <a:sym typeface="Symbol" pitchFamily="18" charset="2"/>
              </a:rPr>
              <a:t>和实数</a:t>
            </a:r>
            <a:r>
              <a:rPr lang="en-US" altLang="zh-CN" sz="2400" i="1" dirty="0">
                <a:sym typeface="Symbol" pitchFamily="18" charset="2"/>
              </a:rPr>
              <a:t>a</a:t>
            </a:r>
            <a:r>
              <a:rPr lang="en-US" altLang="zh-CN" sz="2400" dirty="0">
                <a:sym typeface="Symbol" pitchFamily="18" charset="2"/>
              </a:rPr>
              <a:t>&gt;0: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400" i="1" dirty="0"/>
              <a:t> a</a:t>
            </a:r>
            <a:r>
              <a:rPr lang="en-US" altLang="zh-CN" sz="2400" baseline="30000" dirty="0"/>
              <a:t>0</a:t>
            </a:r>
            <a:r>
              <a:rPr lang="en-US" altLang="zh-CN" sz="2400" dirty="0"/>
              <a:t>=1;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400" dirty="0"/>
              <a:t> </a:t>
            </a:r>
            <a:r>
              <a:rPr lang="en-US" altLang="zh-CN" sz="2400" i="1" dirty="0"/>
              <a:t>a</a:t>
            </a:r>
            <a:r>
              <a:rPr lang="en-US" altLang="zh-CN" sz="2400" baseline="30000" dirty="0"/>
              <a:t>1</a:t>
            </a:r>
            <a:r>
              <a:rPr lang="en-US" altLang="zh-CN" sz="2400" dirty="0"/>
              <a:t>=</a:t>
            </a:r>
            <a:r>
              <a:rPr lang="en-US" altLang="zh-CN" sz="2400" i="1" dirty="0"/>
              <a:t>a </a:t>
            </a:r>
            <a:r>
              <a:rPr lang="en-US" altLang="zh-CN" sz="2400" dirty="0"/>
              <a:t>;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400" dirty="0"/>
              <a:t> </a:t>
            </a:r>
            <a:r>
              <a:rPr lang="en-US" altLang="zh-CN" sz="2400" i="1" dirty="0"/>
              <a:t>a</a:t>
            </a:r>
            <a:r>
              <a:rPr lang="en-US" altLang="zh-CN" sz="2400" baseline="30000" dirty="0"/>
              <a:t>-1</a:t>
            </a:r>
            <a:r>
              <a:rPr lang="en-US" altLang="zh-CN" sz="2400" dirty="0"/>
              <a:t>=1/</a:t>
            </a:r>
            <a:r>
              <a:rPr lang="en-US" altLang="zh-CN" sz="2400" i="1" dirty="0"/>
              <a:t>a </a:t>
            </a:r>
            <a:r>
              <a:rPr lang="en-US" altLang="zh-CN" sz="2400" dirty="0"/>
              <a:t>;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400" dirty="0">
                <a:sym typeface="Symbol" pitchFamily="18" charset="2"/>
              </a:rPr>
              <a:t> (</a:t>
            </a:r>
            <a:r>
              <a:rPr lang="en-US" altLang="zh-CN" sz="2400" i="1" dirty="0"/>
              <a:t>a</a:t>
            </a:r>
            <a:r>
              <a:rPr lang="en-US" altLang="zh-CN" sz="2400" i="1" baseline="30000" dirty="0"/>
              <a:t>m</a:t>
            </a:r>
            <a:r>
              <a:rPr lang="en-US" altLang="zh-CN" sz="2400" dirty="0"/>
              <a:t>)</a:t>
            </a:r>
            <a:r>
              <a:rPr lang="en-US" altLang="zh-CN" sz="2400" i="1" baseline="30000" dirty="0"/>
              <a:t>n </a:t>
            </a:r>
            <a:r>
              <a:rPr lang="en-US" altLang="zh-CN" sz="2400" dirty="0"/>
              <a:t>= </a:t>
            </a:r>
            <a:r>
              <a:rPr lang="en-US" altLang="zh-CN" sz="2400" i="1" dirty="0" err="1"/>
              <a:t>a</a:t>
            </a:r>
            <a:r>
              <a:rPr lang="en-US" altLang="zh-CN" sz="2400" i="1" baseline="30000" dirty="0" err="1"/>
              <a:t>mn</a:t>
            </a:r>
            <a:r>
              <a:rPr lang="en-US" altLang="zh-CN" sz="2400" i="1" baseline="30000" dirty="0"/>
              <a:t> </a:t>
            </a:r>
            <a:r>
              <a:rPr lang="en-US" altLang="zh-CN" sz="2400" dirty="0"/>
              <a:t>;</a:t>
            </a:r>
            <a:r>
              <a:rPr lang="en-US" altLang="zh-CN" sz="2400" i="1" dirty="0">
                <a:sym typeface="Symbol" pitchFamily="18" charset="2"/>
              </a:rPr>
              <a:t> 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400" dirty="0">
                <a:sym typeface="Symbol" pitchFamily="18" charset="2"/>
              </a:rPr>
              <a:t>(</a:t>
            </a:r>
            <a:r>
              <a:rPr lang="en-US" altLang="zh-CN" sz="2400" i="1" dirty="0"/>
              <a:t>a</a:t>
            </a:r>
            <a:r>
              <a:rPr lang="en-US" altLang="zh-CN" sz="2400" i="1" baseline="30000" dirty="0"/>
              <a:t>m</a:t>
            </a:r>
            <a:r>
              <a:rPr lang="en-US" altLang="zh-CN" sz="2400" dirty="0"/>
              <a:t>)</a:t>
            </a:r>
            <a:r>
              <a:rPr lang="en-US" altLang="zh-CN" sz="2400" i="1" baseline="30000" dirty="0"/>
              <a:t>n </a:t>
            </a:r>
            <a:r>
              <a:rPr lang="en-US" altLang="zh-CN" sz="2400" dirty="0"/>
              <a:t>= </a:t>
            </a:r>
            <a:r>
              <a:rPr lang="en-US" altLang="zh-CN" sz="2400" dirty="0">
                <a:sym typeface="Symbol" pitchFamily="18" charset="2"/>
              </a:rPr>
              <a:t>(</a:t>
            </a:r>
            <a:r>
              <a:rPr lang="en-US" altLang="zh-CN" sz="2400" i="1" dirty="0"/>
              <a:t>a</a:t>
            </a:r>
            <a:r>
              <a:rPr lang="en-US" altLang="zh-CN" sz="2400" i="1" baseline="30000" dirty="0"/>
              <a:t>n</a:t>
            </a:r>
            <a:r>
              <a:rPr lang="en-US" altLang="zh-CN" sz="2400" dirty="0"/>
              <a:t>)</a:t>
            </a:r>
            <a:r>
              <a:rPr lang="en-US" altLang="zh-CN" sz="2400" i="1" baseline="30000" dirty="0"/>
              <a:t>m </a:t>
            </a:r>
            <a:r>
              <a:rPr lang="en-US" altLang="zh-CN" sz="2400" dirty="0"/>
              <a:t>;</a:t>
            </a:r>
            <a:r>
              <a:rPr lang="en-US" altLang="zh-CN" sz="2400" i="1" dirty="0">
                <a:sym typeface="Symbol" pitchFamily="18" charset="2"/>
              </a:rPr>
              <a:t> 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400" i="1" dirty="0"/>
              <a:t> </a:t>
            </a:r>
            <a:r>
              <a:rPr lang="en-US" altLang="zh-CN" sz="2400" i="1" dirty="0" err="1"/>
              <a:t>a</a:t>
            </a:r>
            <a:r>
              <a:rPr lang="en-US" altLang="zh-CN" sz="2400" i="1" baseline="30000" dirty="0" err="1"/>
              <a:t>m</a:t>
            </a:r>
            <a:r>
              <a:rPr lang="en-US" altLang="zh-CN" sz="2400" i="1" dirty="0" err="1"/>
              <a:t>a</a:t>
            </a:r>
            <a:r>
              <a:rPr lang="en-US" altLang="zh-CN" sz="2400" i="1" baseline="30000" dirty="0" err="1"/>
              <a:t>n</a:t>
            </a:r>
            <a:r>
              <a:rPr lang="en-US" altLang="zh-CN" sz="2400" i="1" baseline="30000" dirty="0"/>
              <a:t>  </a:t>
            </a:r>
            <a:r>
              <a:rPr lang="en-US" altLang="zh-CN" sz="2400" i="1" dirty="0"/>
              <a:t>=</a:t>
            </a:r>
            <a:r>
              <a:rPr lang="en-US" altLang="zh-CN" sz="2400" i="1" baseline="30000" dirty="0"/>
              <a:t> </a:t>
            </a:r>
            <a:r>
              <a:rPr lang="en-US" altLang="zh-CN" sz="2400" i="1" dirty="0" err="1"/>
              <a:t>a</a:t>
            </a:r>
            <a:r>
              <a:rPr lang="en-US" altLang="zh-CN" sz="2400" i="1" baseline="30000" dirty="0" err="1"/>
              <a:t>m+n</a:t>
            </a:r>
            <a:r>
              <a:rPr lang="en-US" altLang="zh-CN" sz="2400" i="1" baseline="30000" dirty="0"/>
              <a:t> </a:t>
            </a:r>
            <a:r>
              <a:rPr lang="en-US" altLang="zh-CN" sz="2400" dirty="0"/>
              <a:t>;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400" dirty="0"/>
              <a:t> </a:t>
            </a:r>
            <a:r>
              <a:rPr lang="en-US" altLang="zh-CN" sz="2400" i="1" dirty="0"/>
              <a:t>a</a:t>
            </a:r>
            <a:r>
              <a:rPr lang="en-US" altLang="zh-CN" sz="2400" dirty="0"/>
              <a:t>&gt;1 </a:t>
            </a:r>
            <a:r>
              <a:rPr lang="en-US" altLang="zh-CN" sz="2400" dirty="0">
                <a:sym typeface="Symbol" pitchFamily="18" charset="2"/>
              </a:rPr>
              <a:t> </a:t>
            </a:r>
            <a:r>
              <a:rPr lang="en-US" altLang="zh-CN" sz="2400" i="1" dirty="0">
                <a:sym typeface="Symbol" pitchFamily="18" charset="2"/>
              </a:rPr>
              <a:t>a</a:t>
            </a:r>
            <a:r>
              <a:rPr lang="en-US" altLang="zh-CN" sz="2400" i="1" baseline="30000" dirty="0">
                <a:sym typeface="Symbol" pitchFamily="18" charset="2"/>
              </a:rPr>
              <a:t>n</a:t>
            </a:r>
            <a:r>
              <a:rPr lang="zh-CN" altLang="en-US" sz="2400" dirty="0">
                <a:sym typeface="Symbol" pitchFamily="18" charset="2"/>
              </a:rPr>
              <a:t>为</a:t>
            </a:r>
            <a:r>
              <a:rPr lang="zh-CN" altLang="en-US" sz="2400" dirty="0"/>
              <a:t>单调递增函数</a:t>
            </a:r>
            <a:r>
              <a:rPr lang="en-US" altLang="zh-CN" sz="2400" dirty="0"/>
              <a:t>;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400" i="1" dirty="0"/>
              <a:t> a</a:t>
            </a:r>
            <a:r>
              <a:rPr lang="en-US" altLang="zh-CN" sz="2400" dirty="0"/>
              <a:t>&gt;1 </a:t>
            </a:r>
            <a:r>
              <a:rPr lang="en-US" altLang="zh-CN" sz="2400" dirty="0">
                <a:sym typeface="Symbol" pitchFamily="18" charset="2"/>
              </a:rPr>
              <a:t>                      </a:t>
            </a:r>
            <a:r>
              <a:rPr lang="en-US" altLang="zh-CN" sz="2400" i="1" dirty="0" err="1">
                <a:sym typeface="Symbol" pitchFamily="18" charset="2"/>
              </a:rPr>
              <a:t>n</a:t>
            </a:r>
            <a:r>
              <a:rPr lang="en-US" altLang="zh-CN" sz="2400" i="1" baseline="30000" dirty="0" err="1">
                <a:sym typeface="Symbol" pitchFamily="18" charset="2"/>
              </a:rPr>
              <a:t>b</a:t>
            </a:r>
            <a:r>
              <a:rPr lang="en-US" altLang="zh-CN" sz="2400" dirty="0">
                <a:sym typeface="Symbol" pitchFamily="18" charset="2"/>
              </a:rPr>
              <a:t> = </a:t>
            </a:r>
            <a:r>
              <a:rPr lang="en-US" altLang="zh-CN" sz="2400" i="1" dirty="0">
                <a:sym typeface="Symbol" pitchFamily="18" charset="2"/>
              </a:rPr>
              <a:t>o</a:t>
            </a:r>
            <a:r>
              <a:rPr lang="en-US" altLang="zh-CN" sz="2400" dirty="0">
                <a:sym typeface="Symbol" pitchFamily="18" charset="2"/>
              </a:rPr>
              <a:t>(</a:t>
            </a:r>
            <a:r>
              <a:rPr lang="en-US" altLang="zh-CN" sz="2400" i="1" dirty="0">
                <a:sym typeface="Symbol" pitchFamily="18" charset="2"/>
              </a:rPr>
              <a:t>a</a:t>
            </a:r>
            <a:r>
              <a:rPr lang="en-US" altLang="zh-CN" sz="2400" i="1" baseline="30000" dirty="0">
                <a:sym typeface="Symbol" pitchFamily="18" charset="2"/>
              </a:rPr>
              <a:t>n</a:t>
            </a:r>
            <a:r>
              <a:rPr lang="en-US" altLang="zh-CN" sz="2400" dirty="0">
                <a:sym typeface="Symbol" pitchFamily="18" charset="2"/>
              </a:rPr>
              <a:t>)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DF5D0C-3B19-4F32-8DA1-65FDE0CE3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FA710C-78F7-4C55-8947-91C5ECF75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24E65A-6B84-4E5F-8809-549B422DA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6DAA58E1-3631-41F3-9947-D74E783FAD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3552849"/>
              </p:ext>
            </p:extLst>
          </p:nvPr>
        </p:nvGraphicFramePr>
        <p:xfrm>
          <a:off x="1445419" y="5194723"/>
          <a:ext cx="1223962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698500" imgH="419100" progId="Equation.3">
                  <p:embed/>
                </p:oleObj>
              </mc:Choice>
              <mc:Fallback>
                <p:oleObj name="公式" r:id="rId2" imgW="698500" imgH="419100" progId="Equation.3">
                  <p:embed/>
                  <p:pic>
                    <p:nvPicPr>
                      <p:cNvPr id="4915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5419" y="5194723"/>
                        <a:ext cx="1223962" cy="73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75630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F081D3-FCD2-466D-91C2-6F895E17F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1EDDBA-8C7A-4CFA-A8F9-D1B8F828D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5"/>
            <a:ext cx="8897136" cy="5011402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sz="2400" dirty="0"/>
              <a:t>（枚举、穷搜型算法）</a:t>
            </a:r>
          </a:p>
          <a:p>
            <a:pPr eaLnBrk="1" hangingPunct="1"/>
            <a:endParaRPr lang="zh-CN" altLang="en-US" sz="2400" dirty="0"/>
          </a:p>
          <a:p>
            <a:pPr eaLnBrk="1" hangingPunct="1"/>
            <a:endParaRPr lang="zh-CN" altLang="en-US" sz="2400" dirty="0"/>
          </a:p>
          <a:p>
            <a:pPr eaLnBrk="1" hangingPunct="1"/>
            <a:endParaRPr lang="zh-CN" altLang="en-US" sz="2400" dirty="0"/>
          </a:p>
          <a:p>
            <a:pPr eaLnBrk="1" hangingPunct="1"/>
            <a:r>
              <a:rPr lang="en-US" altLang="zh-CN" sz="2400" i="1" dirty="0"/>
              <a:t>e</a:t>
            </a:r>
            <a:r>
              <a:rPr lang="en-US" altLang="zh-CN" sz="2400" i="1" baseline="30000" dirty="0"/>
              <a:t>x</a:t>
            </a:r>
            <a:r>
              <a:rPr lang="en-US" altLang="zh-CN" sz="2400" dirty="0"/>
              <a:t> </a:t>
            </a:r>
            <a:r>
              <a:rPr lang="en-US" altLang="zh-CN" sz="2400" dirty="0">
                <a:sym typeface="Symbol" pitchFamily="18" charset="2"/>
              </a:rPr>
              <a:t> 1+</a:t>
            </a:r>
            <a:r>
              <a:rPr lang="en-US" altLang="zh-CN" sz="2400" i="1" dirty="0">
                <a:sym typeface="Symbol" pitchFamily="18" charset="2"/>
              </a:rPr>
              <a:t>x</a:t>
            </a:r>
            <a:r>
              <a:rPr lang="en-US" altLang="zh-CN" sz="2400" dirty="0">
                <a:sym typeface="Symbol" pitchFamily="18" charset="2"/>
              </a:rPr>
              <a:t>;</a:t>
            </a:r>
            <a:endParaRPr lang="en-US" altLang="zh-CN" sz="2400" dirty="0"/>
          </a:p>
          <a:p>
            <a:pPr eaLnBrk="1" hangingPunct="1">
              <a:lnSpc>
                <a:spcPct val="150000"/>
              </a:lnSpc>
            </a:pPr>
            <a:r>
              <a:rPr lang="en-US" altLang="zh-CN" sz="2400" i="1" dirty="0">
                <a:sym typeface="Symbol" pitchFamily="18" charset="2"/>
              </a:rPr>
              <a:t>|x| </a:t>
            </a:r>
            <a:r>
              <a:rPr lang="en-US" altLang="zh-CN" sz="2400" dirty="0">
                <a:sym typeface="Symbol" pitchFamily="18" charset="2"/>
              </a:rPr>
              <a:t>1  1+</a:t>
            </a:r>
            <a:r>
              <a:rPr lang="en-US" altLang="zh-CN" sz="2400" i="1" dirty="0">
                <a:sym typeface="Symbol" pitchFamily="18" charset="2"/>
              </a:rPr>
              <a:t>x</a:t>
            </a:r>
            <a:r>
              <a:rPr lang="en-US" altLang="zh-CN" sz="2400" dirty="0">
                <a:sym typeface="Symbol" pitchFamily="18" charset="2"/>
              </a:rPr>
              <a:t>  </a:t>
            </a:r>
            <a:r>
              <a:rPr lang="en-US" altLang="zh-CN" sz="2400" i="1" dirty="0"/>
              <a:t>e</a:t>
            </a:r>
            <a:r>
              <a:rPr lang="en-US" altLang="zh-CN" sz="2400" i="1" baseline="30000" dirty="0"/>
              <a:t>x</a:t>
            </a:r>
            <a:r>
              <a:rPr lang="en-US" altLang="zh-CN" sz="2400" dirty="0"/>
              <a:t> </a:t>
            </a:r>
            <a:r>
              <a:rPr lang="en-US" altLang="zh-CN" sz="2400" dirty="0">
                <a:sym typeface="Symbol" pitchFamily="18" charset="2"/>
              </a:rPr>
              <a:t> 1+</a:t>
            </a:r>
            <a:r>
              <a:rPr lang="en-US" altLang="zh-CN" sz="2400" i="1" dirty="0">
                <a:sym typeface="Symbol" pitchFamily="18" charset="2"/>
              </a:rPr>
              <a:t>x+x</a:t>
            </a:r>
            <a:r>
              <a:rPr lang="en-US" altLang="zh-CN" sz="2400" baseline="30000" dirty="0">
                <a:sym typeface="Symbol" pitchFamily="18" charset="2"/>
              </a:rPr>
              <a:t>2</a:t>
            </a:r>
            <a:r>
              <a:rPr lang="en-US" altLang="zh-CN" sz="2400" dirty="0">
                <a:sym typeface="Symbol" pitchFamily="18" charset="2"/>
              </a:rPr>
              <a:t> ;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ym typeface="Symbol" pitchFamily="18" charset="2"/>
              </a:rPr>
              <a:t> </a:t>
            </a:r>
            <a:r>
              <a:rPr lang="en-US" altLang="zh-CN" sz="2400" i="1" dirty="0"/>
              <a:t>e</a:t>
            </a:r>
            <a:r>
              <a:rPr lang="en-US" altLang="zh-CN" sz="2400" i="1" baseline="30000" dirty="0"/>
              <a:t>x</a:t>
            </a:r>
            <a:r>
              <a:rPr lang="en-US" altLang="zh-CN" sz="2400" dirty="0"/>
              <a:t> </a:t>
            </a:r>
            <a:r>
              <a:rPr lang="en-US" altLang="zh-CN" sz="2400" dirty="0">
                <a:sym typeface="Symbol" pitchFamily="18" charset="2"/>
              </a:rPr>
              <a:t>= 1+</a:t>
            </a:r>
            <a:r>
              <a:rPr lang="en-US" altLang="zh-CN" sz="2400" i="1" dirty="0">
                <a:sym typeface="Symbol" pitchFamily="18" charset="2"/>
              </a:rPr>
              <a:t>x+ </a:t>
            </a:r>
            <a:r>
              <a:rPr lang="en-US" altLang="zh-CN" sz="2400" dirty="0">
                <a:sym typeface="Symbol" pitchFamily="18" charset="2"/>
              </a:rPr>
              <a:t>(</a:t>
            </a:r>
            <a:r>
              <a:rPr lang="en-US" altLang="zh-CN" sz="2400" i="1" dirty="0">
                <a:sym typeface="Symbol" pitchFamily="18" charset="2"/>
              </a:rPr>
              <a:t>x</a:t>
            </a:r>
            <a:r>
              <a:rPr lang="en-US" altLang="zh-CN" sz="2400" baseline="30000" dirty="0">
                <a:sym typeface="Symbol" pitchFamily="18" charset="2"/>
              </a:rPr>
              <a:t>2</a:t>
            </a:r>
            <a:r>
              <a:rPr lang="en-US" altLang="zh-CN" sz="2400" dirty="0">
                <a:sym typeface="Symbol" pitchFamily="18" charset="2"/>
              </a:rPr>
              <a:t>),  as </a:t>
            </a:r>
            <a:r>
              <a:rPr lang="en-US" altLang="zh-CN" sz="2400" i="1" dirty="0"/>
              <a:t>x</a:t>
            </a:r>
            <a:r>
              <a:rPr lang="en-US" altLang="zh-CN" sz="2400" dirty="0">
                <a:sym typeface="Symbol" pitchFamily="18" charset="2"/>
              </a:rPr>
              <a:t>0, e.g. (</a:t>
            </a:r>
            <a:r>
              <a:rPr lang="en-US" altLang="zh-CN" sz="2400" i="1" dirty="0">
                <a:sym typeface="Symbol" pitchFamily="18" charset="2"/>
              </a:rPr>
              <a:t>x</a:t>
            </a:r>
            <a:r>
              <a:rPr lang="en-US" altLang="zh-CN" sz="2400" baseline="30000" dirty="0">
                <a:sym typeface="Symbol" pitchFamily="18" charset="2"/>
              </a:rPr>
              <a:t>2</a:t>
            </a:r>
            <a:r>
              <a:rPr lang="en-US" altLang="zh-CN" sz="2400" dirty="0">
                <a:sym typeface="Symbol" pitchFamily="18" charset="2"/>
              </a:rPr>
              <a:t>)= </a:t>
            </a:r>
            <a:r>
              <a:rPr lang="en-US" altLang="zh-CN" sz="2400" i="1" dirty="0">
                <a:sym typeface="Symbol" pitchFamily="18" charset="2"/>
              </a:rPr>
              <a:t>x</a:t>
            </a:r>
            <a:r>
              <a:rPr lang="en-US" altLang="zh-CN" sz="2400" baseline="30000" dirty="0">
                <a:sym typeface="Symbol" pitchFamily="18" charset="2"/>
              </a:rPr>
              <a:t>2</a:t>
            </a:r>
            <a:r>
              <a:rPr lang="en-US" altLang="zh-CN" sz="2400" dirty="0">
                <a:sym typeface="Symbol" pitchFamily="18" charset="2"/>
              </a:rPr>
              <a:t>;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C4FDCA-117E-47A5-B9ED-1A0A08B09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0E4F6D-55F2-4262-BB56-678CA628F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A62735-CA36-47AE-9C26-AB52DAC8B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711AF85A-FA20-4DD3-B990-61152BB57A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7980440"/>
              </p:ext>
            </p:extLst>
          </p:nvPr>
        </p:nvGraphicFramePr>
        <p:xfrm>
          <a:off x="1215342" y="1393318"/>
          <a:ext cx="4485190" cy="98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044700" imgH="444500" progId="Equation.3">
                  <p:embed/>
                </p:oleObj>
              </mc:Choice>
              <mc:Fallback>
                <p:oleObj name="公式" r:id="rId2" imgW="2044700" imgH="444500" progId="Equation.3">
                  <p:embed/>
                  <p:pic>
                    <p:nvPicPr>
                      <p:cNvPr id="5018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5342" y="1393318"/>
                        <a:ext cx="4485190" cy="98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>
            <a:extLst>
              <a:ext uri="{FF2B5EF4-FFF2-40B4-BE49-F238E27FC236}">
                <a16:creationId xmlns:a16="http://schemas.microsoft.com/office/drawing/2014/main" id="{BED7594C-0A38-48EA-9A96-0E332845EB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6230472"/>
              </p:ext>
            </p:extLst>
          </p:nvPr>
        </p:nvGraphicFramePr>
        <p:xfrm>
          <a:off x="2234477" y="4413513"/>
          <a:ext cx="1960556" cy="858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066800" imgH="469900" progId="Equation.3">
                  <p:embed/>
                </p:oleObj>
              </mc:Choice>
              <mc:Fallback>
                <p:oleObj name="公式" r:id="rId4" imgW="1066800" imgH="469900" progId="Equation.3">
                  <p:embed/>
                  <p:pic>
                    <p:nvPicPr>
                      <p:cNvPr id="501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4477" y="4413513"/>
                        <a:ext cx="1960556" cy="8587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96271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5B6193-7120-450E-959B-4C1CEAAA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3C4B24-72E6-4B1F-A956-B9E516C3F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4"/>
            <a:ext cx="8897136" cy="5404941"/>
          </a:xfrm>
        </p:spPr>
        <p:txBody>
          <a:bodyPr/>
          <a:lstStyle/>
          <a:p>
            <a:pPr marL="0" indent="0" eaLnBrk="1" hangingPunct="1">
              <a:lnSpc>
                <a:spcPct val="120000"/>
              </a:lnSpc>
              <a:buNone/>
            </a:pPr>
            <a:r>
              <a:rPr lang="en-US" altLang="zh-CN" b="1" dirty="0">
                <a:solidFill>
                  <a:srgbClr val="3907F1"/>
                </a:solidFill>
                <a:sym typeface="Symbol" pitchFamily="18" charset="2"/>
              </a:rPr>
              <a:t>5.</a:t>
            </a:r>
            <a:r>
              <a:rPr lang="zh-CN" altLang="en-US" b="1" dirty="0">
                <a:solidFill>
                  <a:srgbClr val="3907F1"/>
                </a:solidFill>
                <a:sym typeface="Symbol" pitchFamily="18" charset="2"/>
              </a:rPr>
              <a:t> </a:t>
            </a:r>
            <a:r>
              <a:rPr lang="zh-CN" altLang="en-US" sz="2400" b="1" dirty="0">
                <a:solidFill>
                  <a:srgbClr val="3907F1"/>
                </a:solidFill>
                <a:sym typeface="Symbol" pitchFamily="18" charset="2"/>
              </a:rPr>
              <a:t>对数函数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>
                <a:sym typeface="Symbol" pitchFamily="18" charset="2"/>
              </a:rPr>
              <a:t> </a:t>
            </a:r>
            <a:r>
              <a:rPr lang="en-US" altLang="zh-CN" sz="2400" b="1" dirty="0">
                <a:solidFill>
                  <a:srgbClr val="F72401"/>
                </a:solidFill>
                <a:sym typeface="Symbol" pitchFamily="18" charset="2"/>
              </a:rPr>
              <a:t>log </a:t>
            </a:r>
            <a:r>
              <a:rPr lang="en-US" altLang="zh-CN" sz="2400" b="1" i="1" dirty="0">
                <a:solidFill>
                  <a:srgbClr val="F72401"/>
                </a:solidFill>
                <a:sym typeface="Symbol" pitchFamily="18" charset="2"/>
              </a:rPr>
              <a:t>n </a:t>
            </a:r>
            <a:r>
              <a:rPr lang="en-US" altLang="zh-CN" sz="2400" b="1" dirty="0">
                <a:solidFill>
                  <a:srgbClr val="F72401"/>
                </a:solidFill>
                <a:sym typeface="Symbol" pitchFamily="18" charset="2"/>
              </a:rPr>
              <a:t>= log</a:t>
            </a:r>
            <a:r>
              <a:rPr lang="en-US" altLang="zh-CN" sz="2400" b="1" baseline="-25000" dirty="0">
                <a:solidFill>
                  <a:srgbClr val="F72401"/>
                </a:solidFill>
                <a:sym typeface="Symbol" pitchFamily="18" charset="2"/>
              </a:rPr>
              <a:t>2</a:t>
            </a:r>
            <a:r>
              <a:rPr lang="en-US" altLang="zh-CN" sz="2400" b="1" i="1" dirty="0">
                <a:solidFill>
                  <a:srgbClr val="F72401"/>
                </a:solidFill>
                <a:sym typeface="Symbol" pitchFamily="18" charset="2"/>
              </a:rPr>
              <a:t>n</a:t>
            </a:r>
            <a:r>
              <a:rPr lang="en-US" altLang="zh-CN" sz="2400" b="1" dirty="0">
                <a:solidFill>
                  <a:srgbClr val="F72401"/>
                </a:solidFill>
                <a:sym typeface="Symbol" pitchFamily="18" charset="2"/>
              </a:rPr>
              <a:t>;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b="1" i="1" dirty="0">
                <a:solidFill>
                  <a:srgbClr val="F72401"/>
                </a:solidFill>
              </a:rPr>
              <a:t> </a:t>
            </a:r>
            <a:r>
              <a:rPr lang="en-US" altLang="zh-CN" sz="2400" b="1" dirty="0">
                <a:solidFill>
                  <a:srgbClr val="F72401"/>
                </a:solidFill>
                <a:sym typeface="Symbol" pitchFamily="18" charset="2"/>
              </a:rPr>
              <a:t>lg </a:t>
            </a:r>
            <a:r>
              <a:rPr lang="en-US" altLang="zh-CN" sz="2400" b="1" i="1" dirty="0">
                <a:solidFill>
                  <a:srgbClr val="F72401"/>
                </a:solidFill>
                <a:sym typeface="Symbol" pitchFamily="18" charset="2"/>
              </a:rPr>
              <a:t>n </a:t>
            </a:r>
            <a:r>
              <a:rPr lang="en-US" altLang="zh-CN" sz="2400" b="1" dirty="0">
                <a:solidFill>
                  <a:srgbClr val="F72401"/>
                </a:solidFill>
                <a:sym typeface="Symbol" pitchFamily="18" charset="2"/>
              </a:rPr>
              <a:t>= log</a:t>
            </a:r>
            <a:r>
              <a:rPr lang="en-US" altLang="zh-CN" sz="2400" b="1" baseline="-25000" dirty="0">
                <a:solidFill>
                  <a:srgbClr val="F72401"/>
                </a:solidFill>
                <a:sym typeface="Symbol" pitchFamily="18" charset="2"/>
              </a:rPr>
              <a:t>10</a:t>
            </a:r>
            <a:r>
              <a:rPr lang="en-US" altLang="zh-CN" sz="2400" b="1" i="1" dirty="0">
                <a:solidFill>
                  <a:srgbClr val="F72401"/>
                </a:solidFill>
                <a:sym typeface="Symbol" pitchFamily="18" charset="2"/>
              </a:rPr>
              <a:t>n</a:t>
            </a:r>
            <a:r>
              <a:rPr lang="en-US" altLang="zh-CN" sz="2400" b="1" dirty="0">
                <a:solidFill>
                  <a:srgbClr val="F72401"/>
                </a:solidFill>
                <a:sym typeface="Symbol" pitchFamily="18" charset="2"/>
              </a:rPr>
              <a:t>;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b="1" dirty="0">
                <a:solidFill>
                  <a:srgbClr val="F72401"/>
                </a:solidFill>
              </a:rPr>
              <a:t> </a:t>
            </a:r>
            <a:r>
              <a:rPr lang="en-US" altLang="zh-CN" sz="2400" b="1" dirty="0">
                <a:solidFill>
                  <a:srgbClr val="F72401"/>
                </a:solidFill>
                <a:sym typeface="Symbol" pitchFamily="18" charset="2"/>
              </a:rPr>
              <a:t>ln </a:t>
            </a:r>
            <a:r>
              <a:rPr lang="en-US" altLang="zh-CN" sz="2400" b="1" i="1" dirty="0">
                <a:solidFill>
                  <a:srgbClr val="F72401"/>
                </a:solidFill>
                <a:sym typeface="Symbol" pitchFamily="18" charset="2"/>
              </a:rPr>
              <a:t>n </a:t>
            </a:r>
            <a:r>
              <a:rPr lang="en-US" altLang="zh-CN" sz="2400" b="1" dirty="0">
                <a:solidFill>
                  <a:srgbClr val="F72401"/>
                </a:solidFill>
                <a:sym typeface="Symbol" pitchFamily="18" charset="2"/>
              </a:rPr>
              <a:t>= </a:t>
            </a:r>
            <a:r>
              <a:rPr lang="en-US" altLang="zh-CN" sz="2400" b="1" dirty="0" err="1">
                <a:solidFill>
                  <a:srgbClr val="F72401"/>
                </a:solidFill>
                <a:sym typeface="Symbol" pitchFamily="18" charset="2"/>
              </a:rPr>
              <a:t>log</a:t>
            </a:r>
            <a:r>
              <a:rPr lang="en-US" altLang="zh-CN" sz="2400" b="1" i="1" baseline="-25000" dirty="0" err="1">
                <a:solidFill>
                  <a:srgbClr val="F72401"/>
                </a:solidFill>
                <a:sym typeface="Symbol" pitchFamily="18" charset="2"/>
              </a:rPr>
              <a:t>e</a:t>
            </a:r>
            <a:r>
              <a:rPr lang="en-US" altLang="zh-CN" sz="2400" b="1" i="1" dirty="0" err="1">
                <a:solidFill>
                  <a:srgbClr val="F72401"/>
                </a:solidFill>
                <a:sym typeface="Symbol" pitchFamily="18" charset="2"/>
              </a:rPr>
              <a:t>n</a:t>
            </a:r>
            <a:r>
              <a:rPr lang="en-US" altLang="zh-CN" sz="2400" b="1" dirty="0">
                <a:solidFill>
                  <a:srgbClr val="F72401"/>
                </a:solidFill>
                <a:sym typeface="Symbol" pitchFamily="18" charset="2"/>
              </a:rPr>
              <a:t>;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/>
              <a:t> </a:t>
            </a:r>
            <a:r>
              <a:rPr lang="en-US" altLang="zh-CN" sz="2400" dirty="0" err="1">
                <a:sym typeface="Symbol" pitchFamily="18" charset="2"/>
              </a:rPr>
              <a:t>log</a:t>
            </a:r>
            <a:r>
              <a:rPr lang="en-US" altLang="zh-CN" sz="2400" i="1" baseline="30000" dirty="0" err="1">
                <a:sym typeface="Symbol" pitchFamily="18" charset="2"/>
              </a:rPr>
              <a:t>k</a:t>
            </a:r>
            <a:r>
              <a:rPr lang="en-US" altLang="zh-CN" sz="2400" i="1" dirty="0" err="1">
                <a:sym typeface="Symbol" pitchFamily="18" charset="2"/>
              </a:rPr>
              <a:t>n</a:t>
            </a:r>
            <a:r>
              <a:rPr lang="en-US" altLang="zh-CN" sz="2400" i="1" dirty="0">
                <a:sym typeface="Symbol" pitchFamily="18" charset="2"/>
              </a:rPr>
              <a:t> </a:t>
            </a:r>
            <a:r>
              <a:rPr lang="en-US" altLang="zh-CN" sz="2400" dirty="0">
                <a:sym typeface="Symbol" pitchFamily="18" charset="2"/>
              </a:rPr>
              <a:t>= (log </a:t>
            </a:r>
            <a:r>
              <a:rPr lang="en-US" altLang="zh-CN" sz="2400" i="1" dirty="0">
                <a:sym typeface="Symbol" pitchFamily="18" charset="2"/>
              </a:rPr>
              <a:t>n</a:t>
            </a:r>
            <a:r>
              <a:rPr lang="en-US" altLang="zh-CN" sz="2400" dirty="0">
                <a:sym typeface="Symbol" pitchFamily="18" charset="2"/>
              </a:rPr>
              <a:t>)</a:t>
            </a:r>
            <a:r>
              <a:rPr lang="en-US" altLang="zh-CN" sz="2400" i="1" baseline="30000" dirty="0">
                <a:sym typeface="Symbol" pitchFamily="18" charset="2"/>
              </a:rPr>
              <a:t>k</a:t>
            </a:r>
            <a:r>
              <a:rPr lang="en-US" altLang="zh-CN" sz="2400" dirty="0">
                <a:sym typeface="Symbol" pitchFamily="18" charset="2"/>
              </a:rPr>
              <a:t>;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ym typeface="Symbol" pitchFamily="18" charset="2"/>
              </a:rPr>
              <a:t> log </a:t>
            </a:r>
            <a:r>
              <a:rPr lang="en-US" altLang="zh-CN" sz="2400" dirty="0" err="1">
                <a:sym typeface="Symbol" pitchFamily="18" charset="2"/>
              </a:rPr>
              <a:t>log</a:t>
            </a:r>
            <a:r>
              <a:rPr lang="en-US" altLang="zh-CN" sz="2400" dirty="0">
                <a:sym typeface="Symbol" pitchFamily="18" charset="2"/>
              </a:rPr>
              <a:t> </a:t>
            </a:r>
            <a:r>
              <a:rPr lang="en-US" altLang="zh-CN" sz="2400" i="1" dirty="0">
                <a:sym typeface="Symbol" pitchFamily="18" charset="2"/>
              </a:rPr>
              <a:t>n </a:t>
            </a:r>
            <a:r>
              <a:rPr lang="en-US" altLang="zh-CN" sz="2400" dirty="0">
                <a:sym typeface="Symbol" pitchFamily="18" charset="2"/>
              </a:rPr>
              <a:t>= log(log </a:t>
            </a:r>
            <a:r>
              <a:rPr lang="en-US" altLang="zh-CN" sz="2400" i="1" dirty="0">
                <a:sym typeface="Symbol" pitchFamily="18" charset="2"/>
              </a:rPr>
              <a:t>n</a:t>
            </a:r>
            <a:r>
              <a:rPr lang="en-US" altLang="zh-CN" sz="2400" dirty="0">
                <a:sym typeface="Symbol" pitchFamily="18" charset="2"/>
              </a:rPr>
              <a:t>);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/>
              <a:t> for a&gt;0,b&gt;0,c&gt;0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328764-779B-47FD-BFCE-CACEF2103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7EF2D3-5C9B-4D11-B6B5-A4004154E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0D7434-7288-487A-9389-5E2EF64CD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3898FA4E-24FC-4026-BFCA-A16E94D46C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9005191"/>
              </p:ext>
            </p:extLst>
          </p:nvPr>
        </p:nvGraphicFramePr>
        <p:xfrm>
          <a:off x="947787" y="4953463"/>
          <a:ext cx="172720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596641" imgH="203112" progId="Equation.3">
                  <p:embed/>
                </p:oleObj>
              </mc:Choice>
              <mc:Fallback>
                <p:oleObj name="公式" r:id="rId2" imgW="596641" imgH="203112" progId="Equation.3">
                  <p:embed/>
                  <p:pic>
                    <p:nvPicPr>
                      <p:cNvPr id="5120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7787" y="4953463"/>
                        <a:ext cx="1727200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B9FB20AF-FBE1-41E7-B1DE-494512F46B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6883354"/>
              </p:ext>
            </p:extLst>
          </p:nvPr>
        </p:nvGraphicFramePr>
        <p:xfrm>
          <a:off x="5083666" y="896364"/>
          <a:ext cx="338455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612900" imgH="228600" progId="Equation.3">
                  <p:embed/>
                </p:oleObj>
              </mc:Choice>
              <mc:Fallback>
                <p:oleObj name="公式" r:id="rId4" imgW="1612900" imgH="228600" progId="Equation.3">
                  <p:embed/>
                  <p:pic>
                    <p:nvPicPr>
                      <p:cNvPr id="5222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3666" y="896364"/>
                        <a:ext cx="3384550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7">
            <a:extLst>
              <a:ext uri="{FF2B5EF4-FFF2-40B4-BE49-F238E27FC236}">
                <a16:creationId xmlns:a16="http://schemas.microsoft.com/office/drawing/2014/main" id="{1FD681AF-6BA0-40C4-BE19-9CDE5BC6F6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491" y="336968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Object 6">
            <a:extLst>
              <a:ext uri="{FF2B5EF4-FFF2-40B4-BE49-F238E27FC236}">
                <a16:creationId xmlns:a16="http://schemas.microsoft.com/office/drawing/2014/main" id="{8C7511E0-A6D6-474F-9BA1-B126C71D62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1953315"/>
              </p:ext>
            </p:extLst>
          </p:nvPr>
        </p:nvGraphicFramePr>
        <p:xfrm>
          <a:off x="5155104" y="1617089"/>
          <a:ext cx="2376487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1129810" imgH="241195" progId="Equation.3">
                  <p:embed/>
                </p:oleObj>
              </mc:Choice>
              <mc:Fallback>
                <p:oleObj name="公式" r:id="rId6" imgW="1129810" imgH="241195" progId="Equation.3">
                  <p:embed/>
                  <p:pic>
                    <p:nvPicPr>
                      <p:cNvPr id="5222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5104" y="1617089"/>
                        <a:ext cx="2376487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9">
            <a:extLst>
              <a:ext uri="{FF2B5EF4-FFF2-40B4-BE49-F238E27FC236}">
                <a16:creationId xmlns:a16="http://schemas.microsoft.com/office/drawing/2014/main" id="{EF2974AC-59D3-45BA-A890-B226538B7C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491" y="326491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2" name="Object 8">
            <a:extLst>
              <a:ext uri="{FF2B5EF4-FFF2-40B4-BE49-F238E27FC236}">
                <a16:creationId xmlns:a16="http://schemas.microsoft.com/office/drawing/2014/main" id="{1357C156-B67B-4FE8-9B17-78254E7682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7051472"/>
              </p:ext>
            </p:extLst>
          </p:nvPr>
        </p:nvGraphicFramePr>
        <p:xfrm>
          <a:off x="5155104" y="2336226"/>
          <a:ext cx="2089150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977476" imgH="444307" progId="Equation.3">
                  <p:embed/>
                </p:oleObj>
              </mc:Choice>
              <mc:Fallback>
                <p:oleObj name="公式" r:id="rId8" imgW="977476" imgH="444307" progId="Equation.3">
                  <p:embed/>
                  <p:pic>
                    <p:nvPicPr>
                      <p:cNvPr id="52231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5104" y="2336226"/>
                        <a:ext cx="2089150" cy="954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1">
            <a:extLst>
              <a:ext uri="{FF2B5EF4-FFF2-40B4-BE49-F238E27FC236}">
                <a16:creationId xmlns:a16="http://schemas.microsoft.com/office/drawing/2014/main" id="{2B014C70-A050-4FF6-8DBD-8BD19F4C34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491" y="337445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4" name="Object 10">
            <a:extLst>
              <a:ext uri="{FF2B5EF4-FFF2-40B4-BE49-F238E27FC236}">
                <a16:creationId xmlns:a16="http://schemas.microsoft.com/office/drawing/2014/main" id="{FDCDB3BE-39E3-4FF9-ADDF-A060E8D718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227100"/>
              </p:ext>
            </p:extLst>
          </p:nvPr>
        </p:nvGraphicFramePr>
        <p:xfrm>
          <a:off x="5226541" y="3488751"/>
          <a:ext cx="2808288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1282700" imgH="228600" progId="Equation.3">
                  <p:embed/>
                </p:oleObj>
              </mc:Choice>
              <mc:Fallback>
                <p:oleObj name="公式" r:id="rId10" imgW="1282700" imgH="228600" progId="Equation.3">
                  <p:embed/>
                  <p:pic>
                    <p:nvPicPr>
                      <p:cNvPr id="52233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6541" y="3488751"/>
                        <a:ext cx="2808288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3">
            <a:extLst>
              <a:ext uri="{FF2B5EF4-FFF2-40B4-BE49-F238E27FC236}">
                <a16:creationId xmlns:a16="http://schemas.microsoft.com/office/drawing/2014/main" id="{E328E298-DB1A-4155-B3A6-02CF95C89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491" y="327443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6" name="Object 12">
            <a:extLst>
              <a:ext uri="{FF2B5EF4-FFF2-40B4-BE49-F238E27FC236}">
                <a16:creationId xmlns:a16="http://schemas.microsoft.com/office/drawing/2014/main" id="{855347DF-01AC-4C65-8F6D-5EF2421D57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8781959"/>
              </p:ext>
            </p:extLst>
          </p:nvPr>
        </p:nvGraphicFramePr>
        <p:xfrm>
          <a:off x="5226541" y="4280914"/>
          <a:ext cx="2016125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2" imgW="977900" imgH="431800" progId="Equation.3">
                  <p:embed/>
                </p:oleObj>
              </mc:Choice>
              <mc:Fallback>
                <p:oleObj name="公式" r:id="rId12" imgW="977900" imgH="431800" progId="Equation.3">
                  <p:embed/>
                  <p:pic>
                    <p:nvPicPr>
                      <p:cNvPr id="5223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6541" y="4280914"/>
                        <a:ext cx="2016125" cy="881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5">
            <a:extLst>
              <a:ext uri="{FF2B5EF4-FFF2-40B4-BE49-F238E27FC236}">
                <a16:creationId xmlns:a16="http://schemas.microsoft.com/office/drawing/2014/main" id="{C60CD278-176E-4238-9056-819257FE70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491" y="338873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8" name="Object 14">
            <a:extLst>
              <a:ext uri="{FF2B5EF4-FFF2-40B4-BE49-F238E27FC236}">
                <a16:creationId xmlns:a16="http://schemas.microsoft.com/office/drawing/2014/main" id="{6EDA1191-386B-462A-B149-5B0A6319DE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9800698"/>
              </p:ext>
            </p:extLst>
          </p:nvPr>
        </p:nvGraphicFramePr>
        <p:xfrm>
          <a:off x="5299566" y="5360414"/>
          <a:ext cx="266382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4" imgW="837836" imgH="203112" progId="Equation.3">
                  <p:embed/>
                </p:oleObj>
              </mc:Choice>
              <mc:Fallback>
                <p:oleObj name="公式" r:id="rId14" imgW="837836" imgH="203112" progId="Equation.3">
                  <p:embed/>
                  <p:pic>
                    <p:nvPicPr>
                      <p:cNvPr id="52237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9566" y="5360414"/>
                        <a:ext cx="2663825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9364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7E3E3A-F4B5-4D7C-8068-856BB3ED5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算法概念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9FAFEE-6F92-44E5-A97D-F878C212F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5"/>
            <a:ext cx="8897136" cy="5591986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算法</a:t>
            </a:r>
            <a:r>
              <a:rPr lang="en-US" altLang="zh-CN" sz="2400" dirty="0"/>
              <a:t>(Algorithm)</a:t>
            </a:r>
          </a:p>
          <a:p>
            <a:pPr lvl="1"/>
            <a:r>
              <a:rPr lang="zh-CN" altLang="en-US" dirty="0"/>
              <a:t>解决特定问题的一种方法，或一个业务逻辑</a:t>
            </a:r>
            <a:r>
              <a:rPr lang="en-US" altLang="zh-CN" dirty="0"/>
              <a:t>/</a:t>
            </a:r>
            <a:r>
              <a:rPr lang="zh-CN" altLang="en-US" dirty="0"/>
              <a:t>处理流程</a:t>
            </a:r>
            <a:endParaRPr lang="en-US" altLang="zh-CN" dirty="0"/>
          </a:p>
          <a:p>
            <a:pPr lvl="1"/>
            <a:r>
              <a:rPr lang="zh-CN" altLang="en-US" sz="2400" dirty="0"/>
              <a:t>从计算机角度，形式化、半形式化描述</a:t>
            </a:r>
          </a:p>
          <a:p>
            <a:r>
              <a:rPr lang="en-US" altLang="zh-CN" dirty="0"/>
              <a:t>Algorithm definition in CC2020 </a:t>
            </a:r>
          </a:p>
          <a:p>
            <a:pPr lvl="1"/>
            <a:r>
              <a:rPr lang="en-US" altLang="zh-CN" dirty="0"/>
              <a:t>A set of rules to be followed in calculation or other problem- solving operations</a:t>
            </a:r>
          </a:p>
          <a:p>
            <a:r>
              <a:rPr lang="zh-CN" altLang="en-US" dirty="0"/>
              <a:t>算法是若干指令、程序语句的有穷序列，满足性质</a:t>
            </a:r>
            <a:endParaRPr lang="en-US" altLang="zh-CN" dirty="0"/>
          </a:p>
          <a:p>
            <a:pPr lvl="1"/>
            <a:r>
              <a:rPr lang="zh-CN" altLang="en-US" dirty="0"/>
              <a:t>输入：有外部提供的量作为算法的输入</a:t>
            </a:r>
            <a:endParaRPr lang="en-US" altLang="zh-CN" dirty="0"/>
          </a:p>
          <a:p>
            <a:pPr lvl="1"/>
            <a:r>
              <a:rPr lang="zh-CN" altLang="en-US" dirty="0"/>
              <a:t>输出：算法产生至少一个量作为输出</a:t>
            </a:r>
            <a:endParaRPr lang="en-US" altLang="zh-CN" dirty="0"/>
          </a:p>
          <a:p>
            <a:pPr lvl="1"/>
            <a:r>
              <a:rPr lang="zh-CN" altLang="en-US" dirty="0"/>
              <a:t>确定性：组成算法的每条指令、语句是清晰，无歧义的</a:t>
            </a:r>
            <a:endParaRPr lang="en-US" altLang="zh-CN" dirty="0"/>
          </a:p>
          <a:p>
            <a:pPr lvl="1"/>
            <a:r>
              <a:rPr lang="zh-CN" altLang="en-US" dirty="0"/>
              <a:t>有限性：算法中每条指令的执行次数是有限的，执行每条指令的时间也是有限的，可以在有限时间内结束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F97405-C30D-49E1-BEDA-93BC4B90F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2EC36A-23C5-4A79-B90F-9093F144B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9256AB-1EEB-4C9A-BEF3-47D7CA108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78929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3C72EF-B56B-4713-A551-1DC876AE7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ACB2A7-D60D-456E-903F-1C5339FBB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zh-CN" sz="2400" i="1" dirty="0">
              <a:sym typeface="Symbol" pitchFamily="18" charset="2"/>
            </a:endParaRPr>
          </a:p>
          <a:p>
            <a:pPr eaLnBrk="1" hangingPunct="1"/>
            <a:r>
              <a:rPr lang="en-US" altLang="zh-CN" sz="2400" i="1" dirty="0">
                <a:sym typeface="Symbol" pitchFamily="18" charset="2"/>
              </a:rPr>
              <a:t>|x| </a:t>
            </a:r>
            <a:r>
              <a:rPr lang="en-US" altLang="zh-CN" sz="2400" dirty="0">
                <a:sym typeface="Symbol" pitchFamily="18" charset="2"/>
              </a:rPr>
              <a:t>1 </a:t>
            </a:r>
          </a:p>
          <a:p>
            <a:pPr eaLnBrk="1" hangingPunct="1"/>
            <a:endParaRPr lang="en-US" altLang="zh-CN" sz="2400" dirty="0">
              <a:sym typeface="Symbol" pitchFamily="18" charset="2"/>
            </a:endParaRPr>
          </a:p>
          <a:p>
            <a:pPr eaLnBrk="1" hangingPunct="1"/>
            <a:r>
              <a:rPr lang="en-US" altLang="zh-CN" sz="2400" dirty="0">
                <a:sym typeface="Symbol" pitchFamily="18" charset="2"/>
              </a:rPr>
              <a:t>for </a:t>
            </a:r>
            <a:r>
              <a:rPr lang="en-US" altLang="zh-CN" sz="2400" i="1" dirty="0">
                <a:sym typeface="Symbol" pitchFamily="18" charset="2"/>
              </a:rPr>
              <a:t>x </a:t>
            </a:r>
            <a:r>
              <a:rPr lang="en-US" altLang="zh-CN" sz="2400" dirty="0">
                <a:sym typeface="Symbol" pitchFamily="18" charset="2"/>
              </a:rPr>
              <a:t>&gt; -1,</a:t>
            </a:r>
          </a:p>
          <a:p>
            <a:pPr eaLnBrk="1" hangingPunct="1"/>
            <a:endParaRPr lang="en-US" altLang="zh-CN" sz="2400" dirty="0">
              <a:sym typeface="Symbol" pitchFamily="18" charset="2"/>
            </a:endParaRPr>
          </a:p>
          <a:p>
            <a:pPr eaLnBrk="1" hangingPunct="1"/>
            <a:r>
              <a:rPr lang="en-US" altLang="zh-CN" sz="2400" dirty="0">
                <a:sym typeface="Symbol" pitchFamily="18" charset="2"/>
              </a:rPr>
              <a:t>for any </a:t>
            </a:r>
            <a:r>
              <a:rPr lang="en-US" altLang="zh-CN" sz="2400" i="1" dirty="0">
                <a:sym typeface="Symbol" pitchFamily="18" charset="2"/>
              </a:rPr>
              <a:t>a </a:t>
            </a:r>
            <a:r>
              <a:rPr lang="en-US" altLang="zh-CN" sz="2400" dirty="0">
                <a:sym typeface="Symbol" pitchFamily="18" charset="2"/>
              </a:rPr>
              <a:t>&gt; 0,                                                ,   </a:t>
            </a:r>
            <a:r>
              <a:rPr lang="en-US" altLang="zh-CN" sz="2400" dirty="0" err="1">
                <a:sym typeface="Symbol" pitchFamily="18" charset="2"/>
              </a:rPr>
              <a:t>log</a:t>
            </a:r>
            <a:r>
              <a:rPr lang="en-US" altLang="zh-CN" sz="2400" i="1" baseline="30000" dirty="0" err="1">
                <a:sym typeface="Symbol" pitchFamily="18" charset="2"/>
              </a:rPr>
              <a:t>b</a:t>
            </a:r>
            <a:r>
              <a:rPr lang="en-US" altLang="zh-CN" sz="2400" i="1" dirty="0" err="1">
                <a:sym typeface="Symbol" pitchFamily="18" charset="2"/>
              </a:rPr>
              <a:t>n</a:t>
            </a:r>
            <a:r>
              <a:rPr lang="en-US" altLang="zh-CN" sz="2400" i="1" dirty="0">
                <a:sym typeface="Symbol" pitchFamily="18" charset="2"/>
              </a:rPr>
              <a:t> </a:t>
            </a:r>
            <a:r>
              <a:rPr lang="en-US" altLang="zh-CN" sz="2400" dirty="0">
                <a:sym typeface="Symbol" pitchFamily="18" charset="2"/>
              </a:rPr>
              <a:t>= </a:t>
            </a:r>
            <a:r>
              <a:rPr lang="en-US" altLang="zh-CN" sz="2400" i="1" dirty="0">
                <a:sym typeface="Symbol" pitchFamily="18" charset="2"/>
              </a:rPr>
              <a:t>o</a:t>
            </a:r>
            <a:r>
              <a:rPr lang="en-US" altLang="zh-CN" sz="2400" dirty="0">
                <a:sym typeface="Symbol" pitchFamily="18" charset="2"/>
              </a:rPr>
              <a:t>(</a:t>
            </a:r>
            <a:r>
              <a:rPr lang="en-US" altLang="zh-CN" sz="2400" i="1" dirty="0" err="1">
                <a:sym typeface="Symbol" pitchFamily="18" charset="2"/>
              </a:rPr>
              <a:t>n</a:t>
            </a:r>
            <a:r>
              <a:rPr lang="en-US" altLang="zh-CN" sz="2400" i="1" baseline="30000" dirty="0" err="1">
                <a:sym typeface="Symbol" pitchFamily="18" charset="2"/>
              </a:rPr>
              <a:t>a</a:t>
            </a:r>
            <a:r>
              <a:rPr lang="en-US" altLang="zh-CN" sz="2400" dirty="0">
                <a:sym typeface="Symbol" pitchFamily="18" charset="2"/>
              </a:rPr>
              <a:t>)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928A63-4694-4CDC-BEDB-73C93043A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B41F2D-6027-4469-A854-EE4D1040E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1FD551-34DC-4A04-A311-57639A24C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DDB78C78-CF52-4C50-91C5-DBBFDF8F97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2861291"/>
              </p:ext>
            </p:extLst>
          </p:nvPr>
        </p:nvGraphicFramePr>
        <p:xfrm>
          <a:off x="1992401" y="1151231"/>
          <a:ext cx="3816350" cy="66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387600" imgH="419100" progId="Equation.3">
                  <p:embed/>
                </p:oleObj>
              </mc:Choice>
              <mc:Fallback>
                <p:oleObj name="公式" r:id="rId2" imgW="2387600" imgH="419100" progId="Equation.3">
                  <p:embed/>
                  <p:pic>
                    <p:nvPicPr>
                      <p:cNvPr id="5325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2401" y="1151231"/>
                        <a:ext cx="3816350" cy="668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>
            <a:extLst>
              <a:ext uri="{FF2B5EF4-FFF2-40B4-BE49-F238E27FC236}">
                <a16:creationId xmlns:a16="http://schemas.microsoft.com/office/drawing/2014/main" id="{BBBC2E4E-4B72-4CFD-A2C3-D53CBC6572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5368977"/>
              </p:ext>
            </p:extLst>
          </p:nvPr>
        </p:nvGraphicFramePr>
        <p:xfrm>
          <a:off x="2381994" y="2035917"/>
          <a:ext cx="2020887" cy="64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231366" imgH="393529" progId="Equation.3">
                  <p:embed/>
                </p:oleObj>
              </mc:Choice>
              <mc:Fallback>
                <p:oleObj name="公式" r:id="rId4" imgW="1231366" imgH="393529" progId="Equation.3">
                  <p:embed/>
                  <p:pic>
                    <p:nvPicPr>
                      <p:cNvPr id="5325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994" y="2035917"/>
                        <a:ext cx="2020887" cy="642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9CDF918F-33E9-41F8-A710-6421358F25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8982082"/>
              </p:ext>
            </p:extLst>
          </p:nvPr>
        </p:nvGraphicFramePr>
        <p:xfrm>
          <a:off x="2219284" y="2998182"/>
          <a:ext cx="3024188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1790700" imgH="457200" progId="Equation.3">
                  <p:embed/>
                </p:oleObj>
              </mc:Choice>
              <mc:Fallback>
                <p:oleObj name="公式" r:id="rId6" imgW="1790700" imgH="457200" progId="Equation.3">
                  <p:embed/>
                  <p:pic>
                    <p:nvPicPr>
                      <p:cNvPr id="5325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9284" y="2998182"/>
                        <a:ext cx="3024188" cy="77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84489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474570-F650-4EA0-9246-26EC330D4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3249B8-510B-45C1-BEE9-DBA8302EC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sz="2400" b="1" dirty="0">
                <a:solidFill>
                  <a:srgbClr val="3907F1"/>
                </a:solidFill>
                <a:sym typeface="Symbol" pitchFamily="18" charset="2"/>
              </a:rPr>
              <a:t>（</a:t>
            </a:r>
            <a:r>
              <a:rPr lang="en-US" altLang="zh-CN" sz="2400" b="1" dirty="0">
                <a:solidFill>
                  <a:srgbClr val="3907F1"/>
                </a:solidFill>
                <a:sym typeface="Symbol" pitchFamily="18" charset="2"/>
              </a:rPr>
              <a:t>6</a:t>
            </a:r>
            <a:r>
              <a:rPr lang="zh-CN" altLang="en-US" sz="2400" b="1" dirty="0">
                <a:solidFill>
                  <a:srgbClr val="3907F1"/>
                </a:solidFill>
                <a:sym typeface="Symbol" pitchFamily="18" charset="2"/>
              </a:rPr>
              <a:t>）阶层函数</a:t>
            </a:r>
          </a:p>
          <a:p>
            <a:pPr eaLnBrk="1" hangingPunct="1">
              <a:lnSpc>
                <a:spcPct val="150000"/>
              </a:lnSpc>
            </a:pPr>
            <a:endParaRPr lang="zh-CN" altLang="en-US" sz="2400" dirty="0"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</a:pPr>
            <a:endParaRPr lang="zh-CN" altLang="en-US" sz="2400" dirty="0"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</a:pPr>
            <a:endParaRPr lang="zh-CN" altLang="en-US" sz="2400" dirty="0"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</a:pPr>
            <a:endParaRPr lang="zh-CN" altLang="en-US" sz="2400" dirty="0"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ym typeface="Symbol" pitchFamily="18" charset="2"/>
              </a:rPr>
              <a:t>Stirling’s approximation</a:t>
            </a:r>
            <a:r>
              <a:rPr lang="en-US" altLang="zh-CN" sz="2400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EB58C9-A4F5-4C9F-8897-C1C79CEF0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6A2C59-F45D-4DC0-B7EC-3EE287EFF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94924D-6D95-40E3-A41B-4A70479E8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C62648DE-F90A-44A8-9B24-A9ECB93B56A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35375" y="1412875"/>
          <a:ext cx="2663825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282700" imgH="457200" progId="Equation.3">
                  <p:embed/>
                </p:oleObj>
              </mc:Choice>
              <mc:Fallback>
                <p:oleObj name="公式" r:id="rId2" imgW="1282700" imgH="457200" progId="Equation.3">
                  <p:embed/>
                  <p:pic>
                    <p:nvPicPr>
                      <p:cNvPr id="5427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1412875"/>
                        <a:ext cx="2663825" cy="947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>
            <a:extLst>
              <a:ext uri="{FF2B5EF4-FFF2-40B4-BE49-F238E27FC236}">
                <a16:creationId xmlns:a16="http://schemas.microsoft.com/office/drawing/2014/main" id="{E87505B3-03D8-4964-A9DD-48A6B0CE304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08400" y="2781300"/>
          <a:ext cx="2038350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888614" imgH="177723" progId="Equation.3">
                  <p:embed/>
                </p:oleObj>
              </mc:Choice>
              <mc:Fallback>
                <p:oleObj name="公式" r:id="rId4" imgW="888614" imgH="177723" progId="Equation.3">
                  <p:embed/>
                  <p:pic>
                    <p:nvPicPr>
                      <p:cNvPr id="5427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2781300"/>
                        <a:ext cx="2038350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971B385-CAB9-4FAB-A2F2-4F8DD1D84B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63938" y="4652963"/>
          <a:ext cx="3744912" cy="109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1663700" imgH="482600" progId="Equation.3">
                  <p:embed/>
                </p:oleObj>
              </mc:Choice>
              <mc:Fallback>
                <p:oleObj name="公式" r:id="rId6" imgW="1663700" imgH="482600" progId="Equation.3">
                  <p:embed/>
                  <p:pic>
                    <p:nvPicPr>
                      <p:cNvPr id="5428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4652963"/>
                        <a:ext cx="3744912" cy="1090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13655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22FB3A-76C9-4351-9E57-4364E117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93630D-6258-482C-988C-96B6B31E3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4A20A4-480A-4337-AD2B-64D11A362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6AB89B-E51E-4B63-ACB5-FDCF1DF0F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513E10-EBE4-4F03-A816-36FE97D45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42</a:t>
            </a:fld>
            <a:endParaRPr lang="zh-CN" altLang="en-US" dirty="0"/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CD34089E-E200-48A8-A9AE-F4ECF474F7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24075" y="981075"/>
          <a:ext cx="2952750" cy="116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180588" imgH="469696" progId="Equation.3">
                  <p:embed/>
                </p:oleObj>
              </mc:Choice>
              <mc:Fallback>
                <p:oleObj name="公式" r:id="rId2" imgW="1180588" imgH="469696" progId="Equation.3">
                  <p:embed/>
                  <p:pic>
                    <p:nvPicPr>
                      <p:cNvPr id="5529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981075"/>
                        <a:ext cx="2952750" cy="1166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B38EE9B5-3377-4DEB-9570-1E1422D4EF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Object 6">
            <a:extLst>
              <a:ext uri="{FF2B5EF4-FFF2-40B4-BE49-F238E27FC236}">
                <a16:creationId xmlns:a16="http://schemas.microsoft.com/office/drawing/2014/main" id="{B443D81B-1457-4CE2-AD02-C32C325A25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51500" y="1125538"/>
          <a:ext cx="2663825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205977" imgH="393529" progId="Equation.3">
                  <p:embed/>
                </p:oleObj>
              </mc:Choice>
              <mc:Fallback>
                <p:oleObj name="公式" r:id="rId4" imgW="1205977" imgH="393529" progId="Equation.3">
                  <p:embed/>
                  <p:pic>
                    <p:nvPicPr>
                      <p:cNvPr id="5530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1125538"/>
                        <a:ext cx="2663825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8">
            <a:extLst>
              <a:ext uri="{FF2B5EF4-FFF2-40B4-BE49-F238E27FC236}">
                <a16:creationId xmlns:a16="http://schemas.microsoft.com/office/drawing/2014/main" id="{4769CB70-CFB7-4212-BED1-8641CEFE27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95513" y="2781300"/>
          <a:ext cx="1584325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634725" imgH="228501" progId="Equation.3">
                  <p:embed/>
                </p:oleObj>
              </mc:Choice>
              <mc:Fallback>
                <p:oleObj name="公式" r:id="rId6" imgW="634725" imgH="228501" progId="Equation.3">
                  <p:embed/>
                  <p:pic>
                    <p:nvPicPr>
                      <p:cNvPr id="55303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2781300"/>
                        <a:ext cx="1584325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1">
            <a:extLst>
              <a:ext uri="{FF2B5EF4-FFF2-40B4-BE49-F238E27FC236}">
                <a16:creationId xmlns:a16="http://schemas.microsoft.com/office/drawing/2014/main" id="{071DA9B9-81A2-4B7B-B607-CB525AEFAC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2" name="Object 10">
            <a:extLst>
              <a:ext uri="{FF2B5EF4-FFF2-40B4-BE49-F238E27FC236}">
                <a16:creationId xmlns:a16="http://schemas.microsoft.com/office/drawing/2014/main" id="{41E01241-0DD8-4381-B056-E79636FB28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68538" y="3789363"/>
          <a:ext cx="1511300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660400" imgH="228600" progId="Equation.3">
                  <p:embed/>
                </p:oleObj>
              </mc:Choice>
              <mc:Fallback>
                <p:oleObj name="公式" r:id="rId8" imgW="660400" imgH="228600" progId="Equation.3">
                  <p:embed/>
                  <p:pic>
                    <p:nvPicPr>
                      <p:cNvPr id="55305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3789363"/>
                        <a:ext cx="1511300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3">
            <a:extLst>
              <a:ext uri="{FF2B5EF4-FFF2-40B4-BE49-F238E27FC236}">
                <a16:creationId xmlns:a16="http://schemas.microsoft.com/office/drawing/2014/main" id="{2F16985D-8610-4C02-8120-FEC4948F5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4" name="Object 12">
            <a:extLst>
              <a:ext uri="{FF2B5EF4-FFF2-40B4-BE49-F238E27FC236}">
                <a16:creationId xmlns:a16="http://schemas.microsoft.com/office/drawing/2014/main" id="{D12FC6BB-45DF-4DA8-B8CC-4CD2ABDCB6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54250" y="4941888"/>
          <a:ext cx="2763838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218671" imgH="203112" progId="Equation.DSMT4">
                  <p:embed/>
                </p:oleObj>
              </mc:Choice>
              <mc:Fallback>
                <p:oleObj name="Equation" r:id="rId10" imgW="1218671" imgH="203112" progId="Equation.DSMT4">
                  <p:embed/>
                  <p:pic>
                    <p:nvPicPr>
                      <p:cNvPr id="5530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4250" y="4941888"/>
                        <a:ext cx="2763838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01554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1EDFD5-273F-4DF2-AB4B-891DB20B7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算法分析中常用复杂性函数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1174AB-4BDD-4FA7-A62A-4663D977E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E5A559-763C-403D-A477-08D9D0716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28E7CD-2344-4AA0-98FD-8183004A4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70AD6B-4F85-42C7-A9E9-7724210B5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43</a:t>
            </a:fld>
            <a:endParaRPr lang="zh-CN" altLang="en-US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E7629034-FB68-4E73-A415-B13D8547E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432" y="827780"/>
            <a:ext cx="8830104" cy="473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92D3C9EF-1643-480E-9A57-7B8A6BD77E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015510"/>
              </p:ext>
            </p:extLst>
          </p:nvPr>
        </p:nvGraphicFramePr>
        <p:xfrm>
          <a:off x="6258719" y="2857681"/>
          <a:ext cx="1655762" cy="1449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3" imgW="914400" imgH="800280" progId="Word.Document.8">
                  <p:embed/>
                </p:oleObj>
              </mc:Choice>
              <mc:Fallback>
                <p:oleObj name="Document" showAsIcon="1" r:id="rId3" imgW="914400" imgH="800280" progId="Word.Document.8">
                  <p:embed/>
                  <p:pic>
                    <p:nvPicPr>
                      <p:cNvPr id="5734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8719" y="2857681"/>
                        <a:ext cx="1655762" cy="1449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29384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4EE199-DF31-40C5-B693-89DB5DE0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问题规模与时间复杂性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324AAB-7F33-4422-B590-B3C7A7DF2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小规模数据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1F4E0B-4C39-4E39-8266-56E22FEFE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49F591-9F21-414F-9B14-7AC1ABD1E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8B793D-4AAC-4CA7-A603-A5CF0FD60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44</a:t>
            </a:fld>
            <a:endParaRPr lang="zh-CN" altLang="en-US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1021B8D9-1CE3-479D-AA64-F13DCEFE6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8506" y="1394750"/>
            <a:ext cx="7304457" cy="513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12443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7FEEAB-A339-476E-97B0-58814B0F9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问题规模与时间复杂性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D8DB3B-C3C1-4DBF-8CA1-50DEDFBD3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中等规模数据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379A56-D55B-42DA-BCB0-467ABC130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32A0A7-2797-4F5F-9244-1D6CEC3FC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DB66A2-6308-4902-BF62-CA327810C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45</a:t>
            </a:fld>
            <a:endParaRPr lang="zh-CN" altLang="en-US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FD285F75-18EA-48D2-833D-845B94E14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3250" y="1177425"/>
            <a:ext cx="8003232" cy="550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54336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FDC65-C506-4FF6-9EE6-B9C46D4A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问题规模</a:t>
            </a:r>
            <a:r>
              <a:rPr lang="en-US" altLang="zh-CN" dirty="0"/>
              <a:t>vs</a:t>
            </a:r>
            <a:r>
              <a:rPr lang="zh-CN" altLang="en-US" dirty="0"/>
              <a:t>时间复杂性：</a:t>
            </a:r>
            <a:r>
              <a:rPr lang="zh-CN" altLang="en-US" sz="2400" dirty="0"/>
              <a:t>模型阶次 </a:t>
            </a:r>
            <a:r>
              <a:rPr lang="en-US" altLang="zh-CN" sz="2400" dirty="0"/>
              <a:t>vs </a:t>
            </a:r>
            <a:r>
              <a:rPr lang="zh-CN" altLang="en-US" sz="2400" dirty="0"/>
              <a:t>输入扰动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6A07DA-BD7D-45AC-9BE2-DEE6D6807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400" dirty="0"/>
              <a:t>当算法复杂度的阶次比较大时，如</a:t>
            </a:r>
            <a:r>
              <a:rPr lang="en-US" altLang="zh-CN" sz="2400" dirty="0"/>
              <a:t>T(</a:t>
            </a:r>
            <a:r>
              <a:rPr lang="en-US" altLang="zh-CN" sz="2400" i="1" dirty="0"/>
              <a:t>n</a:t>
            </a:r>
            <a:r>
              <a:rPr lang="en-US" altLang="zh-CN" sz="2400" dirty="0"/>
              <a:t>)=</a:t>
            </a:r>
            <a:r>
              <a:rPr lang="en-US" altLang="zh-CN" sz="2400" i="1" dirty="0" err="1"/>
              <a:t>n</a:t>
            </a:r>
            <a:r>
              <a:rPr lang="en-US" altLang="zh-CN" sz="2400" i="1" baseline="30000" dirty="0" err="1"/>
              <a:t>k</a:t>
            </a:r>
            <a:r>
              <a:rPr lang="en-US" altLang="zh-CN" sz="2400" dirty="0"/>
              <a:t>, </a:t>
            </a:r>
            <a:r>
              <a:rPr lang="en-US" altLang="zh-CN" sz="2400" i="1" dirty="0"/>
              <a:t>k</a:t>
            </a:r>
            <a:r>
              <a:rPr lang="en-US" altLang="zh-CN" sz="2400" dirty="0"/>
              <a:t>&gt;4, </a:t>
            </a:r>
            <a:r>
              <a:rPr lang="zh-CN" altLang="en-US" sz="2400" dirty="0"/>
              <a:t>问题规模的微小增加，导致算法复杂性急剧增大</a:t>
            </a:r>
          </a:p>
          <a:p>
            <a:pPr eaLnBrk="1" hangingPunct="1"/>
            <a:r>
              <a:rPr lang="zh-CN" altLang="en-US" sz="2400" dirty="0"/>
              <a:t>数学建模时，如果对象的数学模型为高阶模型，微小的输入扰动引起输出的剧烈波动</a:t>
            </a:r>
          </a:p>
          <a:p>
            <a:pPr eaLnBrk="1" hangingPunct="1"/>
            <a:endParaRPr lang="zh-CN" altLang="en-US" sz="2400" dirty="0"/>
          </a:p>
          <a:p>
            <a:pPr eaLnBrk="1" hangingPunct="1"/>
            <a:r>
              <a:rPr lang="zh-CN" altLang="en-US" sz="2400" dirty="0"/>
              <a:t>实际应用中，如果</a:t>
            </a:r>
            <a:r>
              <a:rPr lang="en-US" altLang="zh-CN" sz="2400" dirty="0"/>
              <a:t>1</a:t>
            </a:r>
            <a:r>
              <a:rPr lang="zh-CN" altLang="en-US" sz="2400" dirty="0"/>
              <a:t>个算法的时间复杂性</a:t>
            </a:r>
            <a:r>
              <a:rPr lang="en-US" altLang="zh-CN" sz="2400" dirty="0"/>
              <a:t>T(n)</a:t>
            </a:r>
            <a:r>
              <a:rPr lang="zh-CN" altLang="en-US" sz="2400" dirty="0"/>
              <a:t>不满足</a:t>
            </a:r>
            <a:r>
              <a:rPr lang="en-US" altLang="zh-CN" sz="2400" dirty="0"/>
              <a:t>T(</a:t>
            </a:r>
            <a:r>
              <a:rPr lang="en-US" altLang="zh-CN" sz="2400" i="1" dirty="0"/>
              <a:t>n</a:t>
            </a:r>
            <a:r>
              <a:rPr lang="en-US" altLang="zh-CN" sz="2400" dirty="0"/>
              <a:t>)=O(</a:t>
            </a:r>
            <a:r>
              <a:rPr lang="en-US" altLang="zh-CN" sz="2400" i="1" dirty="0" err="1"/>
              <a:t>n</a:t>
            </a:r>
            <a:r>
              <a:rPr lang="en-US" altLang="zh-CN" sz="2400" i="1" baseline="30000" dirty="0" err="1"/>
              <a:t>k</a:t>
            </a:r>
            <a:r>
              <a:rPr lang="en-US" altLang="zh-CN" sz="2400" dirty="0"/>
              <a:t>), </a:t>
            </a:r>
            <a:r>
              <a:rPr lang="zh-CN" altLang="en-US" sz="2400" dirty="0"/>
              <a:t>且</a:t>
            </a:r>
            <a:r>
              <a:rPr lang="en-US" altLang="zh-CN" sz="2400" i="1" dirty="0"/>
              <a:t>k</a:t>
            </a:r>
            <a:r>
              <a:rPr lang="zh-CN" altLang="en-US" sz="2400" dirty="0"/>
              <a:t>比较小，如</a:t>
            </a:r>
            <a:r>
              <a:rPr lang="en-US" altLang="zh-CN" sz="2400" i="1" dirty="0"/>
              <a:t>k</a:t>
            </a:r>
            <a:r>
              <a:rPr lang="en-US" altLang="zh-CN" sz="2400" dirty="0"/>
              <a:t>≤4</a:t>
            </a:r>
            <a:r>
              <a:rPr lang="zh-CN" altLang="en-US" sz="2400" dirty="0"/>
              <a:t>，则该算法当问题规模</a:t>
            </a:r>
            <a:r>
              <a:rPr lang="en-US" altLang="zh-CN" sz="2400" i="1" dirty="0"/>
              <a:t>n</a:t>
            </a:r>
            <a:r>
              <a:rPr lang="zh-CN" altLang="en-US" sz="2400" dirty="0"/>
              <a:t>较大时，计算时间急剧增加、过大，很可能无法在合理的时间内得到正确解</a:t>
            </a:r>
          </a:p>
          <a:p>
            <a:pPr eaLnBrk="1" hangingPunct="1"/>
            <a:endParaRPr lang="zh-CN" altLang="en-US" sz="2400" dirty="0"/>
          </a:p>
          <a:p>
            <a:pPr eaLnBrk="1" hangingPunct="1"/>
            <a:r>
              <a:rPr lang="zh-CN" altLang="en-US" sz="2400" b="1" dirty="0">
                <a:solidFill>
                  <a:srgbClr val="F72401"/>
                </a:solidFill>
              </a:rPr>
              <a:t>好的算法要同时保证功能和性能！！</a:t>
            </a:r>
            <a:endParaRPr lang="en-US" altLang="zh-CN" sz="2400" b="1" dirty="0">
              <a:solidFill>
                <a:srgbClr val="F72401"/>
              </a:solidFill>
            </a:endParaRPr>
          </a:p>
          <a:p>
            <a:pPr lvl="1" eaLnBrk="1" hangingPunct="1"/>
            <a:r>
              <a:rPr lang="zh-CN" altLang="en-US" sz="2400" dirty="0"/>
              <a:t>功能：输出结果正确</a:t>
            </a:r>
            <a:endParaRPr lang="en-US" altLang="zh-CN" sz="2400" dirty="0"/>
          </a:p>
          <a:p>
            <a:pPr lvl="1" eaLnBrk="1" hangingPunct="1"/>
            <a:r>
              <a:rPr lang="zh-CN" altLang="en-US" sz="2400" dirty="0">
                <a:solidFill>
                  <a:srgbClr val="F72401"/>
                </a:solidFill>
              </a:rPr>
              <a:t>性能：</a:t>
            </a:r>
            <a:r>
              <a:rPr lang="zh-CN" altLang="en-US" sz="2400" dirty="0"/>
              <a:t>使用有限的计算资源，如</a:t>
            </a:r>
            <a:r>
              <a:rPr lang="en-US" altLang="zh-CN" sz="2400" dirty="0" err="1"/>
              <a:t>cpu</a:t>
            </a:r>
            <a:r>
              <a:rPr lang="zh-CN" altLang="en-US" sz="2400" dirty="0"/>
              <a:t>、内存，在可接受的时间内输出结果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AD0122-AF82-4440-A45F-835BEDC1E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D97B65-287F-4383-8335-9EBF6C2A7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68779E-6A5C-47A1-BB34-5C47946D4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46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12441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172CEE-FE2F-4968-99BE-F9DA3DDB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例</a:t>
            </a:r>
            <a:r>
              <a:rPr lang="en-US" altLang="zh-CN" sz="2800" dirty="0"/>
              <a:t>1. </a:t>
            </a:r>
            <a:r>
              <a:rPr lang="zh-CN" altLang="en-US" sz="2800" dirty="0"/>
              <a:t>问题规模 </a:t>
            </a:r>
            <a:r>
              <a:rPr lang="en-US" altLang="zh-CN" sz="2800" dirty="0"/>
              <a:t>vs Running Times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1C3EA5-F66F-4322-A51F-CB912306D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Assume N = 100,000 and the processor speed is 1,000,000,000 operations per second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5E012B-5521-46DF-91C0-17077E84D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07B009-BED6-41E8-B261-A8B6EDC46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549ED2-C687-4279-94E0-0CEB53EB6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47</a:t>
            </a:fld>
            <a:endParaRPr lang="zh-CN" altLang="en-US" dirty="0"/>
          </a:p>
        </p:txBody>
      </p:sp>
      <p:graphicFrame>
        <p:nvGraphicFramePr>
          <p:cNvPr id="7" name="Group 4">
            <a:extLst>
              <a:ext uri="{FF2B5EF4-FFF2-40B4-BE49-F238E27FC236}">
                <a16:creationId xmlns:a16="http://schemas.microsoft.com/office/drawing/2014/main" id="{1C57EE24-572B-4929-A0D8-1900FB46F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145163"/>
              </p:ext>
            </p:extLst>
          </p:nvPr>
        </p:nvGraphicFramePr>
        <p:xfrm>
          <a:off x="1310532" y="1680740"/>
          <a:ext cx="5943600" cy="4572000"/>
        </p:xfrm>
        <a:graphic>
          <a:graphicData uri="http://schemas.openxmlformats.org/drawingml/2006/table">
            <a:tbl>
              <a:tblPr/>
              <a:tblGrid>
                <a:gridCol w="297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81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Function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Running 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1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2</a:t>
                      </a:r>
                      <a:r>
                        <a:rPr kumimoji="0" lang="en-US" altLang="zh-CN" sz="2400" b="0" i="1" u="none" strike="noStrike" cap="none" normalizeH="0" baseline="3000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N</a:t>
                      </a:r>
                      <a:endParaRPr kumimoji="0" lang="en-US" altLang="zh-CN" sz="2400" b="0" i="1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3.2 x 10</a:t>
                      </a:r>
                      <a:r>
                        <a:rPr kumimoji="0" lang="en-US" altLang="zh-CN" sz="2400" b="0" i="1" u="none" strike="noStrike" cap="none" normalizeH="0" baseline="3000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30086 </a:t>
                      </a: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years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N</a:t>
                      </a:r>
                      <a:r>
                        <a:rPr kumimoji="0" lang="en-US" altLang="zh-CN" sz="2400" b="0" i="1" u="none" strike="noStrike" cap="none" normalizeH="0" baseline="3000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3171 years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N</a:t>
                      </a:r>
                      <a:r>
                        <a:rPr kumimoji="0" lang="en-US" altLang="zh-CN" sz="2400" b="0" i="1" u="none" strike="noStrike" cap="none" normalizeH="0" baseline="3000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11.6 days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N</a:t>
                      </a:r>
                      <a:r>
                        <a:rPr kumimoji="0" lang="en-US" altLang="zh-CN" sz="2400" b="0" i="1" u="none" strike="noStrike" cap="none" normalizeH="0" baseline="3000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10 seconds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81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N  </a:t>
                      </a:r>
                      <a:r>
                        <a:rPr kumimoji="0" lang="en-US" altLang="zh-CN" sz="24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N</a:t>
                      </a:r>
                      <a:endParaRPr kumimoji="0" lang="en-US" altLang="zh-CN" sz="2400" b="0" i="1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0.032 seconds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N log 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0.0017 seconds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81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0.0001 seconds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81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   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3.2 x 10</a:t>
                      </a:r>
                      <a:r>
                        <a:rPr kumimoji="0" lang="en-US" altLang="zh-CN" sz="2400" b="0" i="1" u="none" strike="noStrike" cap="none" normalizeH="0" baseline="3000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-7</a:t>
                      </a: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 seconds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log 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1.2 x 10</a:t>
                      </a:r>
                      <a:r>
                        <a:rPr kumimoji="0" lang="en-US" altLang="zh-CN" sz="2400" b="0" i="1" u="none" strike="noStrike" cap="none" normalizeH="0" baseline="3000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-8</a:t>
                      </a: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 seconds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" name="Line 39">
            <a:extLst>
              <a:ext uri="{FF2B5EF4-FFF2-40B4-BE49-F238E27FC236}">
                <a16:creationId xmlns:a16="http://schemas.microsoft.com/office/drawing/2014/main" id="{9F5E543C-CF9F-4D82-A0B9-DFCEF6AB8D5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16919" y="2988840"/>
            <a:ext cx="152400" cy="2286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Line 40">
            <a:extLst>
              <a:ext uri="{FF2B5EF4-FFF2-40B4-BE49-F238E27FC236}">
                <a16:creationId xmlns:a16="http://schemas.microsoft.com/office/drawing/2014/main" id="{06411CB3-9735-4328-84D3-ED73137135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31219" y="4027302"/>
            <a:ext cx="38100" cy="29018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Line 41">
            <a:extLst>
              <a:ext uri="{FF2B5EF4-FFF2-40B4-BE49-F238E27FC236}">
                <a16:creationId xmlns:a16="http://schemas.microsoft.com/office/drawing/2014/main" id="{ABE6881A-E730-428D-9C37-DEDB1A2A1526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9319" y="4005951"/>
            <a:ext cx="841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Line 42">
            <a:extLst>
              <a:ext uri="{FF2B5EF4-FFF2-40B4-BE49-F238E27FC236}">
                <a16:creationId xmlns:a16="http://schemas.microsoft.com/office/drawing/2014/main" id="{5219B6E6-8C5B-43F4-A36F-C4C6121199B6}"/>
              </a:ext>
            </a:extLst>
          </p:cNvPr>
          <p:cNvSpPr>
            <a:spLocks noChangeShapeType="1"/>
          </p:cNvSpPr>
          <p:nvPr/>
        </p:nvSpPr>
        <p:spPr bwMode="auto">
          <a:xfrm>
            <a:off x="1684229" y="4184723"/>
            <a:ext cx="38100" cy="1232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Line 43">
            <a:extLst>
              <a:ext uri="{FF2B5EF4-FFF2-40B4-BE49-F238E27FC236}">
                <a16:creationId xmlns:a16="http://schemas.microsoft.com/office/drawing/2014/main" id="{FCD62DFE-754E-48C1-B192-CBAF3285D9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99469" y="5455197"/>
            <a:ext cx="152400" cy="2286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Line 44">
            <a:extLst>
              <a:ext uri="{FF2B5EF4-FFF2-40B4-BE49-F238E27FC236}">
                <a16:creationId xmlns:a16="http://schemas.microsoft.com/office/drawing/2014/main" id="{87ACC318-73E8-48BE-972F-0CA116EDA35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45482" y="5361535"/>
            <a:ext cx="76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Line 45">
            <a:extLst>
              <a:ext uri="{FF2B5EF4-FFF2-40B4-BE49-F238E27FC236}">
                <a16:creationId xmlns:a16="http://schemas.microsoft.com/office/drawing/2014/main" id="{9ABB2AF8-3DFF-4A9D-A7FD-7AB35CD30495}"/>
              </a:ext>
            </a:extLst>
          </p:cNvPr>
          <p:cNvSpPr>
            <a:spLocks noChangeShapeType="1"/>
          </p:cNvSpPr>
          <p:nvPr/>
        </p:nvSpPr>
        <p:spPr bwMode="auto">
          <a:xfrm>
            <a:off x="1616919" y="5377410"/>
            <a:ext cx="841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Line 46">
            <a:extLst>
              <a:ext uri="{FF2B5EF4-FFF2-40B4-BE49-F238E27FC236}">
                <a16:creationId xmlns:a16="http://schemas.microsoft.com/office/drawing/2014/main" id="{A3A86B1F-FF22-453F-830D-424B6D8B992A}"/>
              </a:ext>
            </a:extLst>
          </p:cNvPr>
          <p:cNvSpPr>
            <a:spLocks noChangeShapeType="1"/>
          </p:cNvSpPr>
          <p:nvPr/>
        </p:nvSpPr>
        <p:spPr bwMode="auto">
          <a:xfrm>
            <a:off x="1469282" y="5513935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7194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AC46F9-A7D6-4552-9CE1-07624A457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例</a:t>
            </a:r>
            <a:r>
              <a:rPr lang="en-US" altLang="zh-CN" dirty="0"/>
              <a:t>2. </a:t>
            </a:r>
            <a:r>
              <a:rPr lang="zh-CN" altLang="en-US" dirty="0"/>
              <a:t>汉诺</a:t>
            </a:r>
            <a:r>
              <a:rPr lang="en-US" altLang="zh-CN" dirty="0"/>
              <a:t>(Hanoi)</a:t>
            </a:r>
            <a:r>
              <a:rPr lang="zh-CN" altLang="en-US" dirty="0"/>
              <a:t>塔问题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CA61BE-058C-4529-A3A5-E15F970E7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4"/>
            <a:ext cx="8846948" cy="6004078"/>
          </a:xfrm>
        </p:spPr>
        <p:txBody>
          <a:bodyPr/>
          <a:lstStyle/>
          <a:p>
            <a:r>
              <a:rPr lang="zh-CN" altLang="en-US" sz="2400" dirty="0">
                <a:latin typeface="微软雅黑 Light" panose="020B0502040204020203" pitchFamily="34" charset="-122"/>
              </a:rPr>
              <a:t>印度教有一个古老的传说：</a:t>
            </a:r>
            <a:endParaRPr lang="en-US" altLang="zh-CN" sz="2400" dirty="0">
              <a:latin typeface="微软雅黑 Light" panose="020B0502040204020203" pitchFamily="34" charset="-122"/>
            </a:endParaRPr>
          </a:p>
          <a:p>
            <a:pPr lvl="1"/>
            <a:r>
              <a:rPr lang="zh-CN" altLang="en-US" dirty="0">
                <a:latin typeface="微软雅黑 Light" panose="020B0502040204020203" pitchFamily="34" charset="-122"/>
              </a:rPr>
              <a:t>在世界中心贝拿勒斯（在印度北部）的圣庙里，一块黄铜板上插着三根宝石针。印度教的主神梵天在创造世界的时候，在其中一根针上从下到上地穿好了由大到小的</a:t>
            </a:r>
            <a:r>
              <a:rPr lang="en-US" altLang="zh-CN" dirty="0">
                <a:latin typeface="微软雅黑 Light" panose="020B0502040204020203" pitchFamily="34" charset="-122"/>
              </a:rPr>
              <a:t>64</a:t>
            </a:r>
            <a:r>
              <a:rPr lang="zh-CN" altLang="en-US" dirty="0">
                <a:latin typeface="微软雅黑 Light" panose="020B0502040204020203" pitchFamily="34" charset="-122"/>
              </a:rPr>
              <a:t>片金片，这就是所谓的汉诺塔</a:t>
            </a:r>
            <a:endParaRPr lang="en-US" altLang="zh-CN" dirty="0">
              <a:latin typeface="微软雅黑 Light" panose="020B0502040204020203" pitchFamily="34" charset="-122"/>
            </a:endParaRPr>
          </a:p>
          <a:p>
            <a:pPr lvl="1"/>
            <a:r>
              <a:rPr lang="zh-CN" altLang="en-US" sz="2400" dirty="0">
                <a:latin typeface="微软雅黑 Light" panose="020B0502040204020203" pitchFamily="34" charset="-122"/>
              </a:rPr>
              <a:t>不论白天黑夜，总有一个僧侣在按照下面的法则移动这些金片：一次只移动一片，不管在哪根针上，小片必须在大片上面</a:t>
            </a:r>
            <a:endParaRPr lang="en-US" altLang="zh-CN" sz="2400" dirty="0">
              <a:latin typeface="微软雅黑 Light" panose="020B0502040204020203" pitchFamily="34" charset="-122"/>
            </a:endParaRPr>
          </a:p>
          <a:p>
            <a:pPr lvl="1"/>
            <a:r>
              <a:rPr kumimoji="1" lang="zh-CN" altLang="en-US" sz="2400" dirty="0">
                <a:latin typeface="微软雅黑 Light" panose="020B0502040204020203" pitchFamily="34" charset="-122"/>
              </a:rPr>
              <a:t>僧侣们预言：</a:t>
            </a:r>
            <a:r>
              <a:rPr kumimoji="1" lang="zh-CN" altLang="en-US" sz="2400" dirty="0">
                <a:solidFill>
                  <a:srgbClr val="FF0000"/>
                </a:solidFill>
                <a:latin typeface="微软雅黑 Light" panose="020B0502040204020203" pitchFamily="34" charset="-122"/>
              </a:rPr>
              <a:t>当所有的金片都从梵天穿好的那根针上移到另外一根针上时，世界就将在一声霹雳中消灭，而梵塔、庙宇和众生也都将同归于尽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206890-A6D1-4D34-B418-48080E01E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699AAE-A9C1-49C6-A41D-BA796B456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0C6B1F-B643-418C-9C8A-2D078E179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48</a:t>
            </a:fld>
            <a:endParaRPr lang="zh-CN" altLang="en-US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60957495-C34C-425E-A322-4DBF8192D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631" y="4756150"/>
            <a:ext cx="3906838" cy="210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35141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AC46F9-A7D6-4552-9CE1-07624A457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汉诺</a:t>
            </a:r>
            <a:r>
              <a:rPr lang="en-US" altLang="zh-CN" dirty="0"/>
              <a:t>(Hanoi)</a:t>
            </a:r>
            <a:r>
              <a:rPr lang="zh-CN" altLang="en-US" dirty="0"/>
              <a:t>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CA61BE-058C-4529-A3A5-E15F970E7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4"/>
            <a:ext cx="8846948" cy="6004078"/>
          </a:xfrm>
        </p:spPr>
        <p:txBody>
          <a:bodyPr/>
          <a:lstStyle/>
          <a:p>
            <a:r>
              <a:rPr lang="zh-CN" altLang="en-US" dirty="0">
                <a:ea typeface="+mn-ea"/>
              </a:rPr>
              <a:t>问题难点：将</a:t>
            </a:r>
            <a:r>
              <a:rPr lang="zh-CN" altLang="en-US" sz="2400" dirty="0">
                <a:latin typeface="+mn-lt"/>
                <a:ea typeface="+mn-ea"/>
              </a:rPr>
              <a:t>一个柱子上的碟子全部移到另外一个柱子上去，必须遵守以下规则</a:t>
            </a:r>
            <a:endParaRPr lang="en-US" altLang="zh-CN" sz="2400" dirty="0">
              <a:latin typeface="+mn-lt"/>
              <a:ea typeface="+mn-ea"/>
            </a:endParaRPr>
          </a:p>
          <a:p>
            <a:pPr lvl="1"/>
            <a:r>
              <a:rPr lang="en-US" altLang="zh-CN" sz="2400" dirty="0">
                <a:latin typeface="+mn-lt"/>
                <a:ea typeface="+mn-ea"/>
              </a:rPr>
              <a:t>1.</a:t>
            </a:r>
            <a:r>
              <a:rPr lang="zh-CN" altLang="en-US" sz="2400" dirty="0">
                <a:latin typeface="+mn-lt"/>
                <a:ea typeface="+mn-ea"/>
              </a:rPr>
              <a:t>每次只能移动一个盘子</a:t>
            </a:r>
            <a:endParaRPr lang="en-US" altLang="zh-CN" dirty="0">
              <a:ea typeface="+mn-ea"/>
            </a:endParaRPr>
          </a:p>
          <a:p>
            <a:pPr lvl="1"/>
            <a:r>
              <a:rPr lang="en-US" altLang="zh-CN" sz="2400" dirty="0">
                <a:latin typeface="+mn-lt"/>
                <a:ea typeface="+mn-ea"/>
              </a:rPr>
              <a:t>2.</a:t>
            </a:r>
            <a:r>
              <a:rPr lang="zh-CN" altLang="en-US" sz="2400" dirty="0">
                <a:latin typeface="+mn-lt"/>
                <a:ea typeface="+mn-ea"/>
              </a:rPr>
              <a:t>每次只能把一个柱子上的最上面的一个盘子放到另外一个柱子上去，那个柱子上可能已经放有盘子</a:t>
            </a:r>
            <a:endParaRPr lang="en-US" altLang="zh-CN" dirty="0">
              <a:ea typeface="+mn-ea"/>
            </a:endParaRPr>
          </a:p>
          <a:p>
            <a:pPr lvl="1"/>
            <a:r>
              <a:rPr lang="en-US" altLang="zh-CN" sz="2400" dirty="0">
                <a:latin typeface="+mn-lt"/>
                <a:ea typeface="+mn-ea"/>
              </a:rPr>
              <a:t>3.</a:t>
            </a:r>
            <a:r>
              <a:rPr lang="zh-CN" altLang="en-US" sz="2400" dirty="0">
                <a:latin typeface="+mn-lt"/>
                <a:ea typeface="+mn-ea"/>
              </a:rPr>
              <a:t>大盘在下，小盘在上</a:t>
            </a:r>
          </a:p>
          <a:p>
            <a:endParaRPr lang="en-US" altLang="zh-CN" sz="2400" dirty="0">
              <a:latin typeface="微软雅黑 Light" panose="020B0502040204020203" pitchFamily="34" charset="-122"/>
            </a:endParaRPr>
          </a:p>
          <a:p>
            <a:endParaRPr lang="en-US" altLang="zh-CN" sz="2400" dirty="0">
              <a:latin typeface="微软雅黑 Light" panose="020B0502040204020203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206890-A6D1-4D34-B418-48080E01E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699AAE-A9C1-49C6-A41D-BA796B456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0C6B1F-B643-418C-9C8A-2D078E179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49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2758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C1621D-E79D-4394-A004-8D6881FC6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算法概念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0CC0B8-0328-4E77-9DF7-2D56AFD31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5"/>
            <a:ext cx="8897136" cy="5688282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>
                <a:latin typeface="Times New Roman" pitchFamily="18" charset="0"/>
              </a:rPr>
              <a:t>程序</a:t>
            </a:r>
            <a:r>
              <a:rPr lang="en-US" altLang="zh-CN" dirty="0">
                <a:latin typeface="Times New Roman" pitchFamily="18" charset="0"/>
              </a:rPr>
              <a:t>(Program)</a:t>
            </a:r>
          </a:p>
          <a:p>
            <a:pPr marL="498475" lvl="2" indent="-228600">
              <a:buClr>
                <a:srgbClr val="0000FF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>
                <a:latin typeface="Times New Roman" pitchFamily="18" charset="0"/>
              </a:rPr>
              <a:t>算法用某种程序设计语言的具体实现。</a:t>
            </a:r>
          </a:p>
          <a:p>
            <a:r>
              <a:rPr lang="zh-CN" altLang="en-US" dirty="0">
                <a:latin typeface="Times New Roman" pitchFamily="18" charset="0"/>
              </a:rPr>
              <a:t>进程（</a:t>
            </a:r>
            <a:r>
              <a:rPr lang="en-US" altLang="zh-CN" dirty="0">
                <a:latin typeface="Times New Roman" pitchFamily="18" charset="0"/>
              </a:rPr>
              <a:t>process</a:t>
            </a:r>
            <a:r>
              <a:rPr lang="zh-CN" altLang="en-US" dirty="0">
                <a:latin typeface="Times New Roman" pitchFamily="18" charset="0"/>
              </a:rPr>
              <a:t>，</a:t>
            </a:r>
            <a:r>
              <a:rPr lang="en-US" altLang="zh-CN" dirty="0">
                <a:latin typeface="Times New Roman" pitchFamily="18" charset="0"/>
              </a:rPr>
              <a:t>in</a:t>
            </a:r>
            <a:r>
              <a:rPr lang="zh-CN" altLang="en-US" dirty="0">
                <a:latin typeface="Times New Roman" pitchFamily="18" charset="0"/>
              </a:rPr>
              <a:t> </a:t>
            </a:r>
            <a:r>
              <a:rPr lang="en-US" altLang="zh-CN" dirty="0">
                <a:latin typeface="Times New Roman" pitchFamily="18" charset="0"/>
              </a:rPr>
              <a:t>Operating Systems</a:t>
            </a:r>
            <a:r>
              <a:rPr lang="zh-CN" altLang="en-US" dirty="0">
                <a:latin typeface="Times New Roman" pitchFamily="18" charset="0"/>
              </a:rPr>
              <a:t>）</a:t>
            </a:r>
            <a:endParaRPr lang="en-US" altLang="zh-CN" dirty="0">
              <a:latin typeface="Times New Roman" pitchFamily="18" charset="0"/>
            </a:endParaRPr>
          </a:p>
          <a:p>
            <a:pPr lvl="1"/>
            <a:r>
              <a:rPr lang="zh-CN" altLang="en-US" dirty="0">
                <a:latin typeface="Times New Roman" pitchFamily="18" charset="0"/>
              </a:rPr>
              <a:t>程序的一次执行</a:t>
            </a:r>
            <a:endParaRPr lang="en-US" altLang="zh-CN" dirty="0">
              <a:latin typeface="Times New Roman" pitchFamily="18" charset="0"/>
            </a:endParaRPr>
          </a:p>
          <a:p>
            <a:pPr lvl="1"/>
            <a:r>
              <a:rPr lang="en-US" altLang="zh-CN" dirty="0">
                <a:latin typeface="Times New Roman" pitchFamily="18" charset="0"/>
              </a:rPr>
              <a:t>e.g. Windows</a:t>
            </a:r>
            <a:r>
              <a:rPr lang="zh-CN" altLang="en-US" dirty="0">
                <a:latin typeface="Times New Roman" pitchFamily="18" charset="0"/>
              </a:rPr>
              <a:t>任务管理器</a:t>
            </a:r>
            <a:endParaRPr lang="en-US" altLang="zh-CN" dirty="0">
              <a:latin typeface="Times New Roman" pitchFamily="18" charset="0"/>
            </a:endParaRPr>
          </a:p>
          <a:p>
            <a:r>
              <a:rPr lang="zh-CN" altLang="en-US" sz="2400" dirty="0"/>
              <a:t>程序可以不满足算法的性质</a:t>
            </a:r>
            <a:r>
              <a:rPr lang="en-US" altLang="zh-CN" sz="2400" dirty="0"/>
              <a:t>(4)——</a:t>
            </a:r>
            <a:r>
              <a:rPr lang="zh-CN" altLang="en-US" sz="2400" dirty="0"/>
              <a:t>有限性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例如，</a:t>
            </a:r>
            <a:r>
              <a:rPr lang="zh-CN" altLang="en-US" b="1" dirty="0"/>
              <a:t>操作系统</a:t>
            </a:r>
            <a:r>
              <a:rPr lang="en-US" altLang="zh-CN" b="1" dirty="0"/>
              <a:t>OS</a:t>
            </a:r>
            <a:r>
              <a:rPr lang="zh-CN" altLang="en-US" b="1" dirty="0"/>
              <a:t>，</a:t>
            </a:r>
            <a:r>
              <a:rPr lang="zh-CN" altLang="en-US" dirty="0"/>
              <a:t>无限循环执行的程序，某些语句、模块反复执行，因而不是一个算法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en-US" altLang="zh-CN" dirty="0"/>
              <a:t>OS</a:t>
            </a:r>
            <a:r>
              <a:rPr lang="zh-CN" altLang="en-US" dirty="0"/>
              <a:t>的各种任务，如进程调度，由</a:t>
            </a:r>
            <a:r>
              <a:rPr lang="en-US" altLang="zh-CN" dirty="0"/>
              <a:t>OS</a:t>
            </a:r>
            <a:r>
              <a:rPr lang="zh-CN" altLang="en-US" dirty="0"/>
              <a:t>中的一个子程序通过特定的算法来实现，该子程序得到输出结果后便终止</a:t>
            </a:r>
            <a:endParaRPr lang="en-US" altLang="zh-CN" dirty="0">
              <a:latin typeface="Times New Roman" pitchFamily="18" charset="0"/>
            </a:endParaRPr>
          </a:p>
          <a:p>
            <a:r>
              <a:rPr lang="zh-CN" altLang="en-US" dirty="0">
                <a:latin typeface="Times New Roman" pitchFamily="18" charset="0"/>
              </a:rPr>
              <a:t>程序 </a:t>
            </a:r>
            <a:r>
              <a:rPr lang="en-US" altLang="zh-CN" dirty="0">
                <a:latin typeface="Times New Roman" pitchFamily="18" charset="0"/>
              </a:rPr>
              <a:t>= (1) </a:t>
            </a:r>
            <a:r>
              <a:rPr lang="zh-CN" altLang="en-US" dirty="0">
                <a:latin typeface="Times New Roman" pitchFamily="18" charset="0"/>
              </a:rPr>
              <a:t>数据结构 </a:t>
            </a:r>
            <a:r>
              <a:rPr lang="en-US" altLang="zh-CN" dirty="0">
                <a:latin typeface="Times New Roman" pitchFamily="18" charset="0"/>
              </a:rPr>
              <a:t>+  (2) </a:t>
            </a:r>
            <a:r>
              <a:rPr lang="zh-CN" altLang="en-US" dirty="0">
                <a:latin typeface="Times New Roman" pitchFamily="18" charset="0"/>
              </a:rPr>
              <a:t>算法</a:t>
            </a:r>
            <a:endParaRPr lang="en-US" altLang="zh-CN" dirty="0">
              <a:latin typeface="Times New Roman" pitchFamily="18" charset="0"/>
            </a:endParaRPr>
          </a:p>
          <a:p>
            <a:pPr lvl="1"/>
            <a:r>
              <a:rPr lang="en-US" altLang="zh-CN" dirty="0">
                <a:latin typeface="Times New Roman" pitchFamily="18" charset="0"/>
              </a:rPr>
              <a:t>(1) </a:t>
            </a:r>
            <a:r>
              <a:rPr lang="zh-CN" altLang="en-US" dirty="0">
                <a:latin typeface="Times New Roman" pitchFamily="18" charset="0"/>
              </a:rPr>
              <a:t>处理对象，输入、输出、中间结果、</a:t>
            </a:r>
            <a:r>
              <a:rPr lang="en-US" altLang="zh-CN" dirty="0">
                <a:latin typeface="Times New Roman" pitchFamily="18" charset="0"/>
              </a:rPr>
              <a:t>….</a:t>
            </a:r>
          </a:p>
          <a:p>
            <a:pPr lvl="1"/>
            <a:r>
              <a:rPr lang="en-US" altLang="zh-CN" dirty="0">
                <a:latin typeface="Times New Roman" pitchFamily="18" charset="0"/>
              </a:rPr>
              <a:t>(2) </a:t>
            </a:r>
            <a:r>
              <a:rPr lang="zh-CN" altLang="en-US" dirty="0">
                <a:latin typeface="Times New Roman" pitchFamily="18" charset="0"/>
              </a:rPr>
              <a:t>处理过程、业务逻辑 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0A54EA-9DB1-4558-97BD-BF7536E46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68156E-E9BB-4B0A-A503-2FC505EE7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798347-39BD-4E64-B1ED-7460CF62D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12111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9C82FB3-A7D0-4C59-9383-B76390C5A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3B4D7B5-C00F-4F52-B89C-3DB6632C1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2DB8490-E21D-4341-BC5D-CB45880E0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50</a:t>
            </a:fld>
            <a:endParaRPr lang="zh-CN" alt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4AB0D4B-B67D-4B2D-A1E5-A807E11C4C94}"/>
              </a:ext>
            </a:extLst>
          </p:cNvPr>
          <p:cNvSpPr txBox="1">
            <a:spLocks noChangeArrowheads="1"/>
          </p:cNvSpPr>
          <p:nvPr/>
        </p:nvSpPr>
        <p:spPr>
          <a:xfrm>
            <a:off x="1069212" y="566043"/>
            <a:ext cx="8555782" cy="3757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8913" indent="-188913">
              <a:buFontTx/>
              <a:buNone/>
            </a:pPr>
            <a:r>
              <a:rPr lang="en-US" altLang="zh-CN" sz="2400" b="1" dirty="0" err="1">
                <a:ea typeface="微软雅黑 Light" panose="020B0502040204020203" pitchFamily="34" charset="-122"/>
              </a:rPr>
              <a:t>hanoi</a:t>
            </a:r>
            <a:r>
              <a:rPr lang="en-US" altLang="zh-CN" sz="2400" b="1" dirty="0">
                <a:ea typeface="微软雅黑 Light" panose="020B0502040204020203" pitchFamily="34" charset="-122"/>
              </a:rPr>
              <a:t>(#disk, source, buffer, target):</a:t>
            </a:r>
            <a:endParaRPr lang="en-US" altLang="zh-CN" sz="2400" dirty="0">
              <a:ea typeface="微软雅黑 Light" panose="020B0502040204020203" pitchFamily="34" charset="-122"/>
            </a:endParaRPr>
          </a:p>
          <a:p>
            <a:pPr marL="188913" indent="-188913">
              <a:buFontTx/>
              <a:buNone/>
            </a:pPr>
            <a:r>
              <a:rPr lang="en-US" altLang="zh-CN" sz="2400" dirty="0" err="1">
                <a:ea typeface="微软雅黑 Light" panose="020B0502040204020203" pitchFamily="34" charset="-122"/>
              </a:rPr>
              <a:t>hanoi</a:t>
            </a:r>
            <a:r>
              <a:rPr lang="en-US" altLang="zh-CN" sz="2400" dirty="0">
                <a:ea typeface="微软雅黑 Light" panose="020B0502040204020203" pitchFamily="34" charset="-122"/>
              </a:rPr>
              <a:t>(</a:t>
            </a:r>
            <a:r>
              <a:rPr lang="en-US" altLang="zh-CN" sz="2400" i="1" dirty="0">
                <a:ea typeface="微软雅黑 Light" panose="020B0502040204020203" pitchFamily="34" charset="-122"/>
              </a:rPr>
              <a:t>n</a:t>
            </a:r>
            <a:r>
              <a:rPr lang="en-US" altLang="zh-CN" sz="2400" dirty="0">
                <a:ea typeface="微软雅黑 Light" panose="020B0502040204020203" pitchFamily="34" charset="-122"/>
              </a:rPr>
              <a:t>,   left, </a:t>
            </a:r>
            <a:r>
              <a:rPr lang="en-US" altLang="zh-CN" sz="2400" dirty="0" err="1">
                <a:ea typeface="微软雅黑 Light" panose="020B0502040204020203" pitchFamily="34" charset="-122"/>
              </a:rPr>
              <a:t>middle,right</a:t>
            </a:r>
            <a:r>
              <a:rPr lang="en-US" altLang="zh-CN" sz="2400" dirty="0">
                <a:ea typeface="微软雅黑 Light" panose="020B0502040204020203" pitchFamily="34" charset="-122"/>
              </a:rPr>
              <a:t>);=&gt;/*</a:t>
            </a:r>
            <a:r>
              <a:rPr lang="zh-CN" altLang="en-US" sz="2400" dirty="0">
                <a:ea typeface="微软雅黑 Light" panose="020B0502040204020203" pitchFamily="34" charset="-122"/>
              </a:rPr>
              <a:t>将位于左柱的</a:t>
            </a:r>
            <a:r>
              <a:rPr lang="en-US" altLang="zh-CN" sz="2400" i="1" dirty="0">
                <a:ea typeface="微软雅黑 Light" panose="020B0502040204020203" pitchFamily="34" charset="-122"/>
              </a:rPr>
              <a:t>n</a:t>
            </a:r>
            <a:r>
              <a:rPr lang="zh-CN" altLang="en-US" sz="2400" dirty="0">
                <a:ea typeface="微软雅黑 Light" panose="020B0502040204020203" pitchFamily="34" charset="-122"/>
              </a:rPr>
              <a:t>片，借助中</a:t>
            </a:r>
          </a:p>
          <a:p>
            <a:pPr marL="188913" indent="-188913">
              <a:buFontTx/>
              <a:buNone/>
            </a:pPr>
            <a:r>
              <a:rPr lang="zh-CN" altLang="en-US" sz="2400" dirty="0">
                <a:ea typeface="微软雅黑 Light" panose="020B0502040204020203" pitchFamily="34" charset="-122"/>
              </a:rPr>
              <a:t>                                                         柱，移植右柱</a:t>
            </a:r>
          </a:p>
          <a:p>
            <a:pPr marL="188913" indent="-188913">
              <a:buFontTx/>
              <a:buNone/>
            </a:pPr>
            <a:r>
              <a:rPr lang="en-US" altLang="zh-CN" sz="2400" dirty="0" err="1">
                <a:ea typeface="微软雅黑 Light" panose="020B0502040204020203" pitchFamily="34" charset="-122"/>
              </a:rPr>
              <a:t>hanoi</a:t>
            </a:r>
            <a:r>
              <a:rPr lang="en-US" altLang="zh-CN" sz="2400" dirty="0">
                <a:ea typeface="微软雅黑 Light" panose="020B0502040204020203" pitchFamily="34" charset="-122"/>
              </a:rPr>
              <a:t>(n-1, left, right, middle);/* </a:t>
            </a:r>
            <a:r>
              <a:rPr lang="zh-CN" altLang="en-US" sz="2400" dirty="0">
                <a:ea typeface="微软雅黑 Light" panose="020B0502040204020203" pitchFamily="34" charset="-122"/>
              </a:rPr>
              <a:t>将最高的</a:t>
            </a:r>
            <a:r>
              <a:rPr lang="en-US" altLang="zh-CN" sz="2400" dirty="0">
                <a:ea typeface="微软雅黑 Light" panose="020B0502040204020203" pitchFamily="34" charset="-122"/>
              </a:rPr>
              <a:t>n-1</a:t>
            </a:r>
            <a:r>
              <a:rPr lang="zh-CN" altLang="en-US" sz="2400" dirty="0">
                <a:ea typeface="微软雅黑 Light" panose="020B0502040204020203" pitchFamily="34" charset="-122"/>
              </a:rPr>
              <a:t>片，借助右</a:t>
            </a:r>
          </a:p>
          <a:p>
            <a:pPr marL="188913" indent="-188913">
              <a:buFontTx/>
              <a:buNone/>
            </a:pPr>
            <a:r>
              <a:rPr lang="zh-CN" altLang="en-US" sz="2400" dirty="0">
                <a:ea typeface="微软雅黑 Light" panose="020B0502040204020203" pitchFamily="34" charset="-122"/>
              </a:rPr>
              <a:t>                                                        柱，移至中柱</a:t>
            </a:r>
          </a:p>
          <a:p>
            <a:pPr marL="188913" indent="-188913">
              <a:buFontTx/>
              <a:buNone/>
            </a:pPr>
            <a:r>
              <a:rPr lang="en-US" altLang="zh-CN" sz="2400" dirty="0">
                <a:ea typeface="微软雅黑 Light" panose="020B0502040204020203" pitchFamily="34" charset="-122"/>
              </a:rPr>
              <a:t>move(1, left, _, right); /*</a:t>
            </a:r>
            <a:r>
              <a:rPr lang="zh-CN" altLang="en-US" sz="2400" dirty="0">
                <a:ea typeface="微软雅黑 Light" panose="020B0502040204020203" pitchFamily="34" charset="-122"/>
              </a:rPr>
              <a:t>最底层的第</a:t>
            </a:r>
            <a:r>
              <a:rPr lang="en-US" altLang="zh-CN" sz="2400" dirty="0">
                <a:ea typeface="微软雅黑 Light" panose="020B0502040204020203" pitchFamily="34" charset="-122"/>
              </a:rPr>
              <a:t>n</a:t>
            </a:r>
            <a:r>
              <a:rPr lang="zh-CN" altLang="en-US" sz="2400" dirty="0">
                <a:ea typeface="微软雅黑 Light" panose="020B0502040204020203" pitchFamily="34" charset="-122"/>
              </a:rPr>
              <a:t>片，直接移至右柱</a:t>
            </a:r>
          </a:p>
          <a:p>
            <a:pPr marL="188913" indent="-188913">
              <a:buFontTx/>
              <a:buNone/>
            </a:pPr>
            <a:r>
              <a:rPr lang="en-US" altLang="zh-CN" sz="2400" dirty="0" err="1">
                <a:ea typeface="微软雅黑 Light" panose="020B0502040204020203" pitchFamily="34" charset="-122"/>
              </a:rPr>
              <a:t>hanoi</a:t>
            </a:r>
            <a:r>
              <a:rPr lang="en-US" altLang="zh-CN" sz="2400" dirty="0">
                <a:ea typeface="微软雅黑 Light" panose="020B0502040204020203" pitchFamily="34" charset="-122"/>
              </a:rPr>
              <a:t>(n-1, middle, left, right);</a:t>
            </a:r>
          </a:p>
          <a:p>
            <a:pPr marL="188913" indent="-188913">
              <a:buFontTx/>
              <a:buNone/>
            </a:pPr>
            <a:r>
              <a:rPr lang="en-US" altLang="zh-CN" sz="2400" dirty="0">
                <a:ea typeface="微软雅黑 Light" panose="020B0502040204020203" pitchFamily="34" charset="-122"/>
              </a:rPr>
              <a:t>/*</a:t>
            </a:r>
            <a:r>
              <a:rPr lang="zh-CN" altLang="en-US" sz="2400" dirty="0">
                <a:ea typeface="微软雅黑 Light" panose="020B0502040204020203" pitchFamily="34" charset="-122"/>
              </a:rPr>
              <a:t>右柱的</a:t>
            </a:r>
            <a:r>
              <a:rPr lang="en-US" altLang="zh-CN" sz="2400" dirty="0">
                <a:ea typeface="微软雅黑 Light" panose="020B0502040204020203" pitchFamily="34" charset="-122"/>
              </a:rPr>
              <a:t>n-1</a:t>
            </a:r>
            <a:r>
              <a:rPr lang="zh-CN" altLang="en-US" sz="2400" dirty="0">
                <a:ea typeface="微软雅黑 Light" panose="020B0502040204020203" pitchFamily="34" charset="-122"/>
              </a:rPr>
              <a:t>片，借助左柱，移至右柱</a:t>
            </a:r>
          </a:p>
          <a:p>
            <a:pPr marL="188913" indent="-188913">
              <a:buFontTx/>
              <a:buNone/>
            </a:pPr>
            <a:endParaRPr lang="en-US" altLang="zh-CN" sz="2400" dirty="0">
              <a:ea typeface="微软雅黑 Light" panose="020B0502040204020203" pitchFamily="34" charset="-122"/>
            </a:endParaRP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984B90CD-1A1A-42BB-B7E9-6EDE6B53D77A}"/>
              </a:ext>
            </a:extLst>
          </p:cNvPr>
          <p:cNvSpPr txBox="1"/>
          <p:nvPr/>
        </p:nvSpPr>
        <p:spPr>
          <a:xfrm>
            <a:off x="257848" y="1379829"/>
            <a:ext cx="779829" cy="23529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ea typeface="微软雅黑 Light" panose="020B0502040204020203" pitchFamily="34" charset="-122"/>
              </a:rPr>
              <a:t>目标</a:t>
            </a:r>
            <a:r>
              <a:rPr lang="en-US" altLang="zh-CN" sz="2000" dirty="0">
                <a:ea typeface="微软雅黑 Light" panose="020B0502040204020203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ea typeface="微软雅黑 Light" panose="020B0502040204020203" pitchFamily="34" charset="-122"/>
              </a:rPr>
              <a:t>Step1</a:t>
            </a:r>
          </a:p>
          <a:p>
            <a:pPr>
              <a:lnSpc>
                <a:spcPct val="150000"/>
              </a:lnSpc>
            </a:pPr>
            <a:endParaRPr lang="en-US" altLang="zh-CN" sz="2000" dirty="0"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ea typeface="微软雅黑 Light" panose="020B0502040204020203" pitchFamily="34" charset="-122"/>
              </a:rPr>
              <a:t>Step2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ea typeface="微软雅黑 Light" panose="020B0502040204020203" pitchFamily="34" charset="-122"/>
              </a:rPr>
              <a:t>step3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3EC33160-BDBB-4D66-A06D-78FED548B251}"/>
              </a:ext>
            </a:extLst>
          </p:cNvPr>
          <p:cNvSpPr txBox="1"/>
          <p:nvPr/>
        </p:nvSpPr>
        <p:spPr>
          <a:xfrm>
            <a:off x="1785971" y="1413332"/>
            <a:ext cx="2704587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dirty="0">
                <a:ea typeface="微软雅黑 Light" panose="020B0502040204020203" pitchFamily="34" charset="-122"/>
              </a:rPr>
              <a:t>规模  源       </a:t>
            </a:r>
            <a:r>
              <a:rPr lang="en-US" altLang="zh-CN" dirty="0">
                <a:ea typeface="微软雅黑 Light" panose="020B0502040204020203" pitchFamily="34" charset="-122"/>
              </a:rPr>
              <a:t>buffer      </a:t>
            </a:r>
            <a:r>
              <a:rPr lang="zh-CN" altLang="en-US" dirty="0">
                <a:ea typeface="微软雅黑 Light" panose="020B0502040204020203" pitchFamily="34" charset="-122"/>
              </a:rPr>
              <a:t>目的</a:t>
            </a:r>
          </a:p>
        </p:txBody>
      </p:sp>
      <p:grpSp>
        <p:nvGrpSpPr>
          <p:cNvPr id="10" name="组合 2">
            <a:extLst>
              <a:ext uri="{FF2B5EF4-FFF2-40B4-BE49-F238E27FC236}">
                <a16:creationId xmlns:a16="http://schemas.microsoft.com/office/drawing/2014/main" id="{B0BD333D-2FB3-4500-8B8E-C64FB2E35B2B}"/>
              </a:ext>
            </a:extLst>
          </p:cNvPr>
          <p:cNvGrpSpPr>
            <a:grpSpLocks/>
          </p:cNvGrpSpPr>
          <p:nvPr/>
        </p:nvGrpSpPr>
        <p:grpSpPr bwMode="auto">
          <a:xfrm>
            <a:off x="3287211" y="4202626"/>
            <a:ext cx="5269494" cy="2484083"/>
            <a:chOff x="4048125" y="4180438"/>
            <a:chExt cx="5619239" cy="2730548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D94B8268-80FC-4790-B952-3C871D19E2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7051" y="4201123"/>
              <a:ext cx="5040313" cy="270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utoShape 6">
              <a:extLst>
                <a:ext uri="{FF2B5EF4-FFF2-40B4-BE49-F238E27FC236}">
                  <a16:creationId xmlns:a16="http://schemas.microsoft.com/office/drawing/2014/main" id="{6A38FAF3-7165-4647-BD25-18239F1F8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000" y="5661025"/>
              <a:ext cx="360363" cy="720725"/>
            </a:xfrm>
            <a:prstGeom prst="leftBrace">
              <a:avLst>
                <a:gd name="adj1" fmla="val 166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endParaRPr lang="zh-CN" altLang="zh-CN"/>
            </a:p>
          </p:txBody>
        </p:sp>
        <p:sp>
          <p:nvSpPr>
            <p:cNvPr id="13" name="Text Box 7">
              <a:extLst>
                <a:ext uri="{FF2B5EF4-FFF2-40B4-BE49-F238E27FC236}">
                  <a16:creationId xmlns:a16="http://schemas.microsoft.com/office/drawing/2014/main" id="{704CD874-B428-465E-8171-F2EAC79987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8125" y="5824538"/>
              <a:ext cx="623317" cy="4059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r>
                <a:rPr lang="en-US" altLang="zh-CN" i="1" dirty="0"/>
                <a:t>n</a:t>
              </a:r>
              <a:r>
                <a:rPr lang="en-US" altLang="zh-CN" dirty="0"/>
                <a:t>-1</a:t>
              </a:r>
            </a:p>
          </p:txBody>
        </p:sp>
        <p:sp>
          <p:nvSpPr>
            <p:cNvPr id="14" name="TextBox 1">
              <a:extLst>
                <a:ext uri="{FF2B5EF4-FFF2-40B4-BE49-F238E27FC236}">
                  <a16:creationId xmlns:a16="http://schemas.microsoft.com/office/drawing/2014/main" id="{EC9DC2D1-3F2E-469E-96EE-5141D7BB3F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36096" y="4180438"/>
              <a:ext cx="357886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/>
                <a:t>源                    </a:t>
              </a:r>
              <a:r>
                <a:rPr lang="en-US" altLang="zh-CN"/>
                <a:t>buffer             </a:t>
              </a:r>
              <a:r>
                <a:rPr lang="zh-CN" altLang="en-US"/>
                <a:t>目的</a:t>
              </a: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037A8CA4-CAD6-4521-94AA-47610FB0F5A8}"/>
              </a:ext>
            </a:extLst>
          </p:cNvPr>
          <p:cNvSpPr txBox="1"/>
          <p:nvPr/>
        </p:nvSpPr>
        <p:spPr>
          <a:xfrm>
            <a:off x="6114166" y="286120"/>
            <a:ext cx="285206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Hanoi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塔的</a:t>
            </a:r>
            <a:r>
              <a:rPr lang="zh-CN" altLang="en-US" sz="2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递归解法</a:t>
            </a:r>
          </a:p>
        </p:txBody>
      </p:sp>
    </p:spTree>
    <p:extLst>
      <p:ext uri="{BB962C8B-B14F-4D97-AF65-F5344CB8AC3E}">
        <p14:creationId xmlns:p14="http://schemas.microsoft.com/office/powerpoint/2010/main" val="33625003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F88BF-EEE0-4EA3-A7B1-3DAD8ED33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Hanoi</a:t>
            </a:r>
            <a:r>
              <a:rPr lang="zh-CN" altLang="en-US" dirty="0"/>
              <a:t>塔的递归解法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238DC5-7EDD-4ECB-BEC5-027575230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3"/>
            <a:ext cx="4182350" cy="7175869"/>
          </a:xfrm>
        </p:spPr>
        <p:txBody>
          <a:bodyPr>
            <a:normAutofit/>
          </a:bodyPr>
          <a:lstStyle/>
          <a:p>
            <a:r>
              <a:rPr lang="zh-CN" altLang="en-US" dirty="0"/>
              <a:t>需要移动多少次？</a:t>
            </a:r>
            <a:endParaRPr lang="en-US" altLang="zh-CN" dirty="0"/>
          </a:p>
          <a:p>
            <a:r>
              <a:rPr lang="zh-CN" altLang="en-US" sz="2400" dirty="0"/>
              <a:t>假设有</a:t>
            </a:r>
            <a:r>
              <a:rPr lang="en-US" altLang="zh-CN" sz="2400" dirty="0"/>
              <a:t>n</a:t>
            </a:r>
            <a:r>
              <a:rPr lang="zh-CN" altLang="en-US" sz="2400" dirty="0"/>
              <a:t>片，移动次数是</a:t>
            </a:r>
            <a:r>
              <a:rPr lang="en-US" altLang="zh-CN" sz="2400" dirty="0"/>
              <a:t>f(n)</a:t>
            </a:r>
          </a:p>
          <a:p>
            <a:pPr lvl="1"/>
            <a:r>
              <a:rPr lang="zh-CN" altLang="en-US" dirty="0"/>
              <a:t>显然</a:t>
            </a:r>
            <a:r>
              <a:rPr lang="en-US" altLang="zh-CN" dirty="0"/>
              <a:t>f(1)=1, f(2)=3, f(3)=7, </a:t>
            </a:r>
            <a:r>
              <a:rPr lang="zh-CN" altLang="en-US" sz="2400" dirty="0"/>
              <a:t>且</a:t>
            </a:r>
            <a:r>
              <a:rPr lang="en-US" altLang="zh-CN" sz="2400" dirty="0"/>
              <a:t>f(k+1)= f(k) + 1 + f(k) = 2*f(k) + 1</a:t>
            </a:r>
            <a:r>
              <a:rPr lang="zh-CN" altLang="en-US" sz="2400" dirty="0"/>
              <a:t>，</a:t>
            </a:r>
            <a:endParaRPr lang="en-US" altLang="zh-CN" sz="2400" dirty="0"/>
          </a:p>
          <a:p>
            <a:pPr lvl="1"/>
            <a:r>
              <a:rPr lang="zh-CN" altLang="en-US" sz="2400" dirty="0"/>
              <a:t>此后不难证明：</a:t>
            </a:r>
          </a:p>
          <a:p>
            <a:pPr algn="just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None/>
            </a:pPr>
            <a:r>
              <a:rPr lang="zh-CN" altLang="en-US" sz="2400" dirty="0"/>
              <a:t>           </a:t>
            </a:r>
            <a:r>
              <a:rPr lang="en-US" altLang="zh-CN" sz="2400" dirty="0"/>
              <a:t>f(n)=2</a:t>
            </a:r>
            <a:r>
              <a:rPr lang="en-US" altLang="zh-CN" sz="2400" baseline="30000" dirty="0"/>
              <a:t>n</a:t>
            </a:r>
            <a:r>
              <a:rPr lang="en-US" altLang="zh-CN" sz="2400" dirty="0"/>
              <a:t>-1 </a:t>
            </a:r>
          </a:p>
          <a:p>
            <a:r>
              <a:rPr lang="en-US" altLang="zh-CN" dirty="0"/>
              <a:t>n=64</a:t>
            </a:r>
            <a:r>
              <a:rPr lang="zh-CN" altLang="en-US" dirty="0"/>
              <a:t>时， </a:t>
            </a:r>
          </a:p>
          <a:p>
            <a:pPr algn="just">
              <a:spcBef>
                <a:spcPct val="20000"/>
              </a:spcBef>
              <a:buClr>
                <a:schemeClr val="tx1"/>
              </a:buClr>
              <a:buSzPct val="80000"/>
              <a:buNone/>
            </a:pPr>
            <a:r>
              <a:rPr lang="zh-CN" altLang="en-US" dirty="0"/>
              <a:t>   </a:t>
            </a:r>
            <a:r>
              <a:rPr lang="en-US" altLang="zh-CN" dirty="0"/>
              <a:t>f(64)=2</a:t>
            </a:r>
            <a:r>
              <a:rPr lang="en-US" altLang="zh-CN" baseline="30000" dirty="0"/>
              <a:t>64</a:t>
            </a:r>
            <a:r>
              <a:rPr lang="en-US" altLang="zh-CN" dirty="0"/>
              <a:t>-1</a:t>
            </a:r>
          </a:p>
          <a:p>
            <a:pPr algn="just">
              <a:spcBef>
                <a:spcPct val="20000"/>
              </a:spcBef>
              <a:buClr>
                <a:schemeClr val="tx1"/>
              </a:buClr>
              <a:buSzPct val="80000"/>
              <a:buNone/>
            </a:pPr>
            <a:r>
              <a:rPr lang="en-US" altLang="zh-CN" dirty="0"/>
              <a:t> =18446744073709551615 </a:t>
            </a:r>
          </a:p>
          <a:p>
            <a:pPr algn="just">
              <a:spcBef>
                <a:spcPct val="20000"/>
              </a:spcBef>
              <a:buClr>
                <a:schemeClr val="tx1"/>
              </a:buClr>
              <a:buSzPct val="80000"/>
              <a:buNone/>
            </a:pPr>
            <a:r>
              <a:rPr lang="en-US" altLang="zh-CN" dirty="0"/>
              <a:t> ≈ 1.84 × 10</a:t>
            </a:r>
            <a:r>
              <a:rPr lang="en-US" altLang="zh-CN" baseline="30000" dirty="0"/>
              <a:t>19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978216-6B41-4B56-B252-895F39E1F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73255B-587B-4F2D-9C3F-6154DD542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73BCA2-F9CD-4ABA-96FF-9F8FB2AAB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51</a:t>
            </a:fld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1AE40A6-A884-4D06-8D02-56ED3530E9C6}"/>
              </a:ext>
            </a:extLst>
          </p:cNvPr>
          <p:cNvSpPr txBox="1">
            <a:spLocks/>
          </p:cNvSpPr>
          <p:nvPr/>
        </p:nvSpPr>
        <p:spPr>
          <a:xfrm>
            <a:off x="4509650" y="829952"/>
            <a:ext cx="4182350" cy="7175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C00000"/>
              </a:buClr>
              <a:buFont typeface="微软雅黑 Light" panose="020B0502040204020203" pitchFamily="34" charset="-122"/>
              <a:buChar char="-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FF0000"/>
                </a:solidFill>
              </a:rPr>
              <a:t>假设每秒钟移动一次，需多长时间？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一个平年</a:t>
            </a:r>
            <a:r>
              <a:rPr lang="en-US" altLang="zh-CN" dirty="0"/>
              <a:t>365</a:t>
            </a:r>
            <a:r>
              <a:rPr lang="zh-CN" altLang="en-US" dirty="0"/>
              <a:t>天，有</a:t>
            </a:r>
            <a:r>
              <a:rPr lang="en-US" altLang="zh-CN" dirty="0"/>
              <a:t>31536000 </a:t>
            </a:r>
            <a:r>
              <a:rPr lang="zh-CN" altLang="en-US" dirty="0"/>
              <a:t>秒，闰年</a:t>
            </a:r>
            <a:r>
              <a:rPr lang="en-US" altLang="zh-CN" dirty="0"/>
              <a:t>366</a:t>
            </a:r>
            <a:r>
              <a:rPr lang="zh-CN" altLang="en-US" dirty="0"/>
              <a:t>天有</a:t>
            </a:r>
            <a:r>
              <a:rPr lang="en-US" altLang="zh-CN" dirty="0"/>
              <a:t>31622400</a:t>
            </a:r>
            <a:r>
              <a:rPr lang="zh-CN" altLang="en-US" dirty="0"/>
              <a:t>秒，平均每年</a:t>
            </a:r>
            <a:r>
              <a:rPr lang="en-US" altLang="zh-CN" dirty="0"/>
              <a:t>31556952(</a:t>
            </a:r>
            <a:r>
              <a:rPr lang="en-US" altLang="en-US" dirty="0"/>
              <a:t>≈</a:t>
            </a:r>
            <a:r>
              <a:rPr lang="en-US" altLang="zh-CN" dirty="0"/>
              <a:t>3.16× 10</a:t>
            </a:r>
            <a:r>
              <a:rPr lang="en-US" altLang="zh-CN" baseline="30000" dirty="0"/>
              <a:t>7</a:t>
            </a:r>
            <a:r>
              <a:rPr lang="en-US" altLang="zh-CN" dirty="0"/>
              <a:t>)</a:t>
            </a:r>
            <a:r>
              <a:rPr lang="zh-CN" altLang="en-US" dirty="0"/>
              <a:t>秒</a:t>
            </a:r>
            <a:endParaRPr lang="en-US" altLang="zh-CN" dirty="0"/>
          </a:p>
          <a:p>
            <a:pPr lvl="1"/>
            <a:r>
              <a:rPr lang="zh-CN" altLang="en-US" dirty="0"/>
              <a:t>搬动</a:t>
            </a:r>
            <a:r>
              <a:rPr lang="en-US" altLang="zh-CN" dirty="0"/>
              <a:t>64</a:t>
            </a:r>
            <a:r>
              <a:rPr lang="zh-CN" altLang="en-US" dirty="0"/>
              <a:t>片所需时间： 　</a:t>
            </a:r>
            <a:r>
              <a:rPr lang="en-US" altLang="zh-CN" dirty="0"/>
              <a:t>18446744073709551615/31556952</a:t>
            </a:r>
          </a:p>
          <a:p>
            <a:pPr algn="just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dirty="0"/>
              <a:t>        =584554049253.855 </a:t>
            </a:r>
            <a:r>
              <a:rPr lang="zh-CN" altLang="en-US" dirty="0"/>
              <a:t>年 </a:t>
            </a:r>
          </a:p>
          <a:p>
            <a:pPr algn="just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dirty="0"/>
              <a:t>       </a:t>
            </a:r>
            <a:r>
              <a:rPr lang="en-US" altLang="en-US" dirty="0"/>
              <a:t>≈</a:t>
            </a:r>
            <a:r>
              <a:rPr lang="zh-CN" altLang="en-US" dirty="0"/>
              <a:t> </a:t>
            </a:r>
            <a:r>
              <a:rPr lang="en-US" altLang="zh-CN" dirty="0"/>
              <a:t>(1.84 × 10</a:t>
            </a:r>
            <a:r>
              <a:rPr lang="en-US" altLang="zh-CN" baseline="30000" dirty="0"/>
              <a:t>19</a:t>
            </a:r>
            <a:r>
              <a:rPr lang="en-US" altLang="zh-CN" dirty="0"/>
              <a:t>) </a:t>
            </a:r>
            <a:r>
              <a:rPr lang="en-US" altLang="en-US" dirty="0"/>
              <a:t>÷</a:t>
            </a:r>
            <a:r>
              <a:rPr lang="en-US" altLang="zh-CN" dirty="0"/>
              <a:t>(3.16× 10</a:t>
            </a:r>
            <a:r>
              <a:rPr lang="en-US" altLang="zh-CN" baseline="30000" dirty="0"/>
              <a:t>7</a:t>
            </a:r>
            <a:r>
              <a:rPr lang="en-US" altLang="zh-CN" dirty="0"/>
              <a:t>) </a:t>
            </a:r>
          </a:p>
          <a:p>
            <a:pPr algn="just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dirty="0"/>
              <a:t>　　 </a:t>
            </a:r>
            <a:r>
              <a:rPr lang="en-US" altLang="en-US" dirty="0"/>
              <a:t>≈</a:t>
            </a:r>
            <a:r>
              <a:rPr lang="zh-CN" altLang="en-US" dirty="0"/>
              <a:t> </a:t>
            </a:r>
            <a:r>
              <a:rPr lang="en-US" altLang="zh-CN" dirty="0"/>
              <a:t>5.8 × 10</a:t>
            </a:r>
            <a:r>
              <a:rPr lang="en-US" altLang="zh-CN" baseline="30000" dirty="0"/>
              <a:t>11</a:t>
            </a:r>
            <a:r>
              <a:rPr lang="en-US" altLang="zh-CN" dirty="0"/>
              <a:t>  </a:t>
            </a:r>
            <a:r>
              <a:rPr lang="zh-CN" altLang="en-US" dirty="0"/>
              <a:t>年 </a:t>
            </a:r>
          </a:p>
          <a:p>
            <a:pPr algn="just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dirty="0"/>
              <a:t>         </a:t>
            </a:r>
            <a:r>
              <a:rPr lang="en-US" altLang="zh-CN" dirty="0"/>
              <a:t>= 5.8 × 10</a:t>
            </a:r>
            <a:r>
              <a:rPr lang="en-US" altLang="zh-CN" baseline="30000" dirty="0"/>
              <a:t>3</a:t>
            </a:r>
            <a:r>
              <a:rPr lang="en-US" altLang="zh-CN" dirty="0"/>
              <a:t> × 10</a:t>
            </a:r>
            <a:r>
              <a:rPr lang="en-US" altLang="zh-CN" baseline="30000" dirty="0"/>
              <a:t>8</a:t>
            </a:r>
            <a:r>
              <a:rPr lang="en-US" altLang="zh-CN" dirty="0"/>
              <a:t> </a:t>
            </a:r>
            <a:r>
              <a:rPr lang="zh-CN" altLang="en-US" dirty="0"/>
              <a:t>年 </a:t>
            </a:r>
            <a:endParaRPr lang="en-US" altLang="zh-CN" dirty="0"/>
          </a:p>
          <a:p>
            <a:pPr algn="just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dirty="0"/>
              <a:t>         = </a:t>
            </a:r>
            <a:r>
              <a:rPr lang="en-US" altLang="zh-CN" dirty="0">
                <a:solidFill>
                  <a:srgbClr val="FF0000"/>
                </a:solidFill>
              </a:rPr>
              <a:t>5800</a:t>
            </a:r>
            <a:r>
              <a:rPr lang="zh-CN" altLang="en-US" dirty="0">
                <a:solidFill>
                  <a:srgbClr val="FF0000"/>
                </a:solidFill>
              </a:rPr>
              <a:t>亿年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710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3E6CA8-C0F7-4EC9-8862-2660D63A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Hanoi</a:t>
            </a:r>
            <a:r>
              <a:rPr lang="zh-CN" altLang="en-US" dirty="0"/>
              <a:t>塔的递归解法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29B2FE-8A45-4ECE-B66C-721FA1444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移完这些金片需要</a:t>
            </a:r>
            <a:r>
              <a:rPr lang="en-US" altLang="zh-CN" sz="2400" dirty="0"/>
              <a:t>5800</a:t>
            </a:r>
            <a:r>
              <a:rPr lang="zh-CN" altLang="en-US" sz="2400" dirty="0"/>
              <a:t>亿年以上</a:t>
            </a:r>
            <a:endParaRPr lang="en-US" altLang="zh-CN" dirty="0"/>
          </a:p>
          <a:p>
            <a:pPr lvl="1"/>
            <a:r>
              <a:rPr lang="zh-CN" altLang="en-US" dirty="0"/>
              <a:t>宇宙大约已存在</a:t>
            </a:r>
            <a:r>
              <a:rPr lang="en-US" altLang="zh-CN" dirty="0"/>
              <a:t>140</a:t>
            </a:r>
            <a:r>
              <a:rPr lang="zh-CN" altLang="en-US" dirty="0"/>
              <a:t>亿年，寿命据说为</a:t>
            </a:r>
            <a:r>
              <a:rPr lang="en-US" altLang="zh-CN" dirty="0"/>
              <a:t>2</a:t>
            </a:r>
            <a:r>
              <a:rPr lang="zh-CN" altLang="en-US" dirty="0"/>
              <a:t>万亿年</a:t>
            </a:r>
            <a:endParaRPr lang="en-US" altLang="zh-CN" dirty="0"/>
          </a:p>
          <a:p>
            <a:pPr lvl="1"/>
            <a:r>
              <a:rPr lang="zh-CN" altLang="en-US" dirty="0"/>
              <a:t>地球存在至今不过</a:t>
            </a:r>
            <a:r>
              <a:rPr lang="en-US" altLang="zh-CN" dirty="0"/>
              <a:t>45</a:t>
            </a:r>
            <a:r>
              <a:rPr lang="zh-CN" altLang="en-US" dirty="0"/>
              <a:t>亿年，太阳系的预期寿命据说也就是数百亿年</a:t>
            </a:r>
            <a:endParaRPr lang="en-US" altLang="zh-CN" dirty="0"/>
          </a:p>
          <a:p>
            <a:r>
              <a:rPr lang="zh-CN" altLang="en-US" sz="2400" dirty="0"/>
              <a:t>真的过了</a:t>
            </a:r>
            <a:r>
              <a:rPr lang="en-US" altLang="zh-CN" sz="2400" dirty="0"/>
              <a:t>5800</a:t>
            </a:r>
            <a:r>
              <a:rPr lang="zh-CN" altLang="en-US" sz="2400" dirty="0"/>
              <a:t>亿年，不说太阳系和银河系，至少地球上的一切生命，连同梵塔、庙宇等，都早已经灰飞烟灭</a:t>
            </a:r>
          </a:p>
          <a:p>
            <a:pPr algn="just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None/>
            </a:pPr>
            <a:r>
              <a:rPr lang="zh-CN" altLang="en-US" sz="2400" dirty="0"/>
              <a:t> 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F3AC97-8C33-4229-BE8B-B48EDDDAE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7F5F66-3570-4F8C-9B63-70B350868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C1B155-8CEE-4F10-8499-39443087D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52</a:t>
            </a:fld>
            <a:endParaRPr lang="zh-CN" altLang="en-US" dirty="0"/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1EF94B15-08BD-40AE-905F-745CF351CB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808" y="3516367"/>
            <a:ext cx="2492990" cy="67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None/>
            </a:pPr>
            <a:r>
              <a:rPr lang="zh-CN" altLang="en-US" sz="3600" dirty="0">
                <a:solidFill>
                  <a:srgbClr val="FF0000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地老天荒！</a:t>
            </a:r>
          </a:p>
        </p:txBody>
      </p:sp>
    </p:spTree>
    <p:extLst>
      <p:ext uri="{BB962C8B-B14F-4D97-AF65-F5344CB8AC3E}">
        <p14:creationId xmlns:p14="http://schemas.microsoft.com/office/powerpoint/2010/main" val="16057256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510517-9F92-4AF2-AC36-A055E8392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Hanoi</a:t>
            </a:r>
            <a:r>
              <a:rPr lang="zh-CN" altLang="en-US" dirty="0"/>
              <a:t>塔的递归解法：程序模拟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2BBE23-5C12-43CB-BB3E-CD5E67E5D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4"/>
            <a:ext cx="8897136" cy="5957112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编写计算机程序，模拟移动</a:t>
            </a:r>
            <a:r>
              <a:rPr lang="en-US" altLang="zh-CN" sz="2400" dirty="0"/>
              <a:t>64</a:t>
            </a:r>
            <a:r>
              <a:rPr lang="zh-CN" altLang="en-US" sz="2400" dirty="0"/>
              <a:t>个盘片，程序所需时间？</a:t>
            </a:r>
            <a:endParaRPr lang="en-US" altLang="zh-CN" dirty="0"/>
          </a:p>
          <a:p>
            <a:r>
              <a:rPr lang="zh-CN" altLang="en-US" dirty="0">
                <a:latin typeface="+mn-ea"/>
              </a:rPr>
              <a:t>移动的总次数</a:t>
            </a:r>
          </a:p>
          <a:p>
            <a:pPr>
              <a:buNone/>
            </a:pPr>
            <a:r>
              <a:rPr lang="zh-CN" altLang="en-US" dirty="0">
                <a:latin typeface="+mn-ea"/>
              </a:rPr>
              <a:t>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f(64)= 2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-1=18446744073709551615</a:t>
            </a:r>
          </a:p>
          <a:p>
            <a:pPr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≈ 1.84 × 10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假设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以单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单核微机为计算平台，主频为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F, </a:t>
            </a:r>
          </a:p>
          <a:p>
            <a:pPr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e.g. F=3GHz=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×10</a:t>
            </a:r>
            <a:r>
              <a:rPr lang="en-US" altLang="zh-CN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次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每秒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移动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次需要执行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条机器指令，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=10</a:t>
            </a:r>
            <a:endParaRPr lang="en-US" altLang="zh-CN" dirty="0">
              <a:latin typeface="+mn-ea"/>
              <a:cs typeface="Times New Roman" panose="02020603050405020304" pitchFamily="18" charset="0"/>
              <a:sym typeface="Wingdings" pitchFamily="2" charset="2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个机器指令周期长度</a:t>
            </a:r>
            <a:endParaRPr lang="en-US" altLang="zh-CN" i="1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pPr>
              <a:buNone/>
            </a:pP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                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=1/F = (1/3) * 10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-9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秒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0D32B7-A684-45C5-A34A-481874AC4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D2156A-B7F2-4FFD-B66D-D14E11F7B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15F23F-2E93-40B5-B91E-47FF1F91E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53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82676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7C77E6-9D80-4DD9-991D-CD6E60187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Hanoi</a:t>
            </a:r>
            <a:r>
              <a:rPr lang="zh-CN" altLang="en-US" dirty="0"/>
              <a:t>塔的递归解法：程序模拟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741776-05F3-460B-A879-31B7AA7EC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itchFamily="18" charset="0"/>
                <a:sym typeface="Wingdings" pitchFamily="2" charset="2"/>
              </a:rPr>
              <a:t>假设</a:t>
            </a:r>
            <a:r>
              <a:rPr lang="en-US" altLang="zh-CN" dirty="0">
                <a:latin typeface="Times New Roman" pitchFamily="18" charset="0"/>
                <a:sym typeface="Wingdings" pitchFamily="2" charset="2"/>
              </a:rPr>
              <a:t>1</a:t>
            </a:r>
            <a:r>
              <a:rPr lang="zh-CN" altLang="en-US" dirty="0">
                <a:latin typeface="Times New Roman" pitchFamily="18" charset="0"/>
                <a:sym typeface="Wingdings" pitchFamily="2" charset="2"/>
              </a:rPr>
              <a:t>条指令平均需要</a:t>
            </a:r>
            <a:r>
              <a:rPr lang="en-US" altLang="zh-CN" i="1" dirty="0">
                <a:latin typeface="Times New Roman" pitchFamily="18" charset="0"/>
                <a:sym typeface="Wingdings" pitchFamily="2" charset="2"/>
              </a:rPr>
              <a:t>s</a:t>
            </a:r>
            <a:r>
              <a:rPr lang="zh-CN" altLang="en-US" dirty="0">
                <a:latin typeface="Times New Roman" pitchFamily="18" charset="0"/>
                <a:sym typeface="Wingdings" pitchFamily="2" charset="2"/>
              </a:rPr>
              <a:t>个周期</a:t>
            </a:r>
            <a:r>
              <a:rPr lang="en-US" altLang="zh-CN" dirty="0">
                <a:latin typeface="Times New Roman" pitchFamily="18" charset="0"/>
                <a:sym typeface="Wingdings" pitchFamily="2" charset="2"/>
              </a:rPr>
              <a:t>, e.g. </a:t>
            </a:r>
            <a:r>
              <a:rPr lang="en-US" altLang="zh-CN" i="1" dirty="0">
                <a:latin typeface="Times New Roman" pitchFamily="18" charset="0"/>
                <a:sym typeface="Wingdings" pitchFamily="2" charset="2"/>
              </a:rPr>
              <a:t>s</a:t>
            </a:r>
            <a:r>
              <a:rPr lang="en-US" altLang="zh-CN" dirty="0">
                <a:latin typeface="Times New Roman" pitchFamily="18" charset="0"/>
                <a:sym typeface="Wingdings" pitchFamily="2" charset="2"/>
              </a:rPr>
              <a:t>=2, </a:t>
            </a:r>
            <a:r>
              <a:rPr lang="zh-CN" altLang="en-US" dirty="0">
                <a:latin typeface="Times New Roman" pitchFamily="18" charset="0"/>
                <a:sym typeface="Wingdings" pitchFamily="2" charset="2"/>
              </a:rPr>
              <a:t>则：</a:t>
            </a:r>
            <a:endParaRPr lang="en-US" altLang="zh-CN" dirty="0">
              <a:latin typeface="Times New Roman" pitchFamily="18" charset="0"/>
              <a:sym typeface="Wingdings" pitchFamily="2" charset="2"/>
            </a:endParaRPr>
          </a:p>
          <a:p>
            <a:pPr lvl="1"/>
            <a:r>
              <a:rPr lang="en-US" altLang="zh-CN" dirty="0">
                <a:latin typeface="Times New Roman" pitchFamily="18" charset="0"/>
                <a:sym typeface="Wingdings" pitchFamily="2" charset="2"/>
              </a:rPr>
              <a:t>1</a:t>
            </a:r>
            <a:r>
              <a:rPr lang="zh-CN" altLang="en-US" dirty="0">
                <a:latin typeface="Times New Roman" pitchFamily="18" charset="0"/>
                <a:sym typeface="Wingdings" pitchFamily="2" charset="2"/>
              </a:rPr>
              <a:t>条指令的执行时间为 </a:t>
            </a:r>
            <a:r>
              <a:rPr lang="en-US" altLang="zh-CN" i="1" dirty="0">
                <a:latin typeface="Times New Roman" pitchFamily="18" charset="0"/>
                <a:sym typeface="Wingdings" pitchFamily="2" charset="2"/>
              </a:rPr>
              <a:t>s</a:t>
            </a:r>
            <a:r>
              <a:rPr lang="en-US" altLang="zh-CN" dirty="0">
                <a:latin typeface="Times New Roman" pitchFamily="18" charset="0"/>
                <a:sym typeface="Wingdings" pitchFamily="2" charset="2"/>
              </a:rPr>
              <a:t>*</a:t>
            </a:r>
            <a:r>
              <a:rPr lang="en-US" altLang="zh-CN" i="1" dirty="0">
                <a:latin typeface="Times New Roman" pitchFamily="18" charset="0"/>
                <a:sym typeface="Wingdings" pitchFamily="2" charset="2"/>
              </a:rPr>
              <a:t>t</a:t>
            </a:r>
            <a:r>
              <a:rPr lang="en-US" altLang="zh-CN" dirty="0">
                <a:latin typeface="Times New Roman" pitchFamily="18" charset="0"/>
                <a:sym typeface="Wingdings" pitchFamily="2" charset="2"/>
              </a:rPr>
              <a:t>,  </a:t>
            </a:r>
          </a:p>
          <a:p>
            <a:pPr lvl="1"/>
            <a:r>
              <a:rPr lang="en-US" altLang="zh-CN" dirty="0">
                <a:latin typeface="Times New Roman" pitchFamily="18" charset="0"/>
                <a:sym typeface="Wingdings" pitchFamily="2" charset="2"/>
              </a:rPr>
              <a:t>e.g. </a:t>
            </a:r>
            <a:r>
              <a:rPr lang="en-US" altLang="zh-CN" i="1" dirty="0">
                <a:latin typeface="Times New Roman" pitchFamily="18" charset="0"/>
                <a:sym typeface="Wingdings" pitchFamily="2" charset="2"/>
              </a:rPr>
              <a:t>s</a:t>
            </a:r>
            <a:r>
              <a:rPr lang="en-US" altLang="zh-CN" dirty="0">
                <a:latin typeface="Times New Roman" pitchFamily="18" charset="0"/>
                <a:sym typeface="Wingdings" pitchFamily="2" charset="2"/>
              </a:rPr>
              <a:t>*</a:t>
            </a:r>
            <a:r>
              <a:rPr lang="en-US" altLang="zh-CN" i="1" dirty="0">
                <a:latin typeface="Times New Roman" pitchFamily="18" charset="0"/>
                <a:sym typeface="Wingdings" pitchFamily="2" charset="2"/>
              </a:rPr>
              <a:t>t</a:t>
            </a:r>
            <a:r>
              <a:rPr lang="en-US" altLang="zh-CN" dirty="0">
                <a:latin typeface="Times New Roman" pitchFamily="18" charset="0"/>
                <a:sym typeface="Wingdings" pitchFamily="2" charset="2"/>
              </a:rPr>
              <a:t> = (2/3) * 10</a:t>
            </a:r>
            <a:r>
              <a:rPr lang="en-US" altLang="zh-CN" baseline="30000" dirty="0">
                <a:latin typeface="Times New Roman" pitchFamily="18" charset="0"/>
                <a:sym typeface="Wingdings" pitchFamily="2" charset="2"/>
              </a:rPr>
              <a:t>-9</a:t>
            </a:r>
            <a:r>
              <a:rPr lang="en-US" altLang="zh-CN" dirty="0">
                <a:latin typeface="Times New Roman" pitchFamily="18" charset="0"/>
                <a:sym typeface="Wingdings" pitchFamily="2" charset="2"/>
              </a:rPr>
              <a:t> </a:t>
            </a:r>
            <a:r>
              <a:rPr lang="zh-CN" altLang="en-US" dirty="0">
                <a:latin typeface="Times New Roman" pitchFamily="18" charset="0"/>
                <a:sym typeface="Wingdings" pitchFamily="2" charset="2"/>
              </a:rPr>
              <a:t>秒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kern="1200" dirty="0">
              <a:latin typeface="+mn-ea"/>
            </a:endParaRPr>
          </a:p>
          <a:p>
            <a:r>
              <a:rPr lang="zh-CN" altLang="en-US" sz="2400" kern="1200" dirty="0">
                <a:latin typeface="+mn-ea"/>
              </a:rPr>
              <a:t>模拟程序执行时间</a:t>
            </a:r>
          </a:p>
          <a:p>
            <a:pPr eaLnBrk="1" hangingPunct="1">
              <a:buFontTx/>
              <a:buNone/>
            </a:pPr>
            <a:r>
              <a:rPr lang="zh-CN" altLang="en-US" sz="2400" i="1" dirty="0">
                <a:latin typeface="Times New Roman" pitchFamily="18" charset="0"/>
              </a:rPr>
              <a:t>    </a:t>
            </a:r>
            <a:r>
              <a:rPr lang="en-US" altLang="zh-CN" sz="2400" i="1" dirty="0">
                <a:latin typeface="Times New Roman" pitchFamily="18" charset="0"/>
              </a:rPr>
              <a:t>f</a:t>
            </a:r>
            <a:r>
              <a:rPr lang="en-US" altLang="zh-CN" sz="2400" dirty="0">
                <a:latin typeface="Times New Roman" pitchFamily="18" charset="0"/>
              </a:rPr>
              <a:t>(64)*</a:t>
            </a:r>
            <a:r>
              <a:rPr lang="en-US" altLang="zh-CN" sz="2400" i="1" dirty="0">
                <a:latin typeface="Times New Roman" pitchFamily="18" charset="0"/>
              </a:rPr>
              <a:t>m</a:t>
            </a:r>
            <a:r>
              <a:rPr lang="en-US" altLang="zh-CN" sz="2400" dirty="0">
                <a:latin typeface="Times New Roman" pitchFamily="18" charset="0"/>
              </a:rPr>
              <a:t> *(</a:t>
            </a:r>
            <a:r>
              <a:rPr lang="en-US" altLang="zh-CN" sz="2400" i="1" dirty="0">
                <a:latin typeface="Times New Roman" pitchFamily="18" charset="0"/>
              </a:rPr>
              <a:t>s</a:t>
            </a:r>
            <a:r>
              <a:rPr lang="en-US" altLang="zh-CN" sz="2400" dirty="0">
                <a:latin typeface="Times New Roman" pitchFamily="18" charset="0"/>
              </a:rPr>
              <a:t>*</a:t>
            </a:r>
            <a:r>
              <a:rPr lang="en-US" altLang="zh-CN" sz="2400" i="1" dirty="0">
                <a:latin typeface="Times New Roman" pitchFamily="18" charset="0"/>
              </a:rPr>
              <a:t>t</a:t>
            </a:r>
            <a:r>
              <a:rPr lang="en-US" altLang="zh-CN" sz="2400" dirty="0">
                <a:latin typeface="Times New Roman" pitchFamily="18" charset="0"/>
              </a:rPr>
              <a:t>) ≈ 1.84×10</a:t>
            </a:r>
            <a:r>
              <a:rPr lang="en-US" altLang="zh-CN" sz="2400" baseline="30000" dirty="0">
                <a:latin typeface="Times New Roman" pitchFamily="18" charset="0"/>
              </a:rPr>
              <a:t>19</a:t>
            </a:r>
            <a:r>
              <a:rPr lang="en-US" altLang="zh-CN" sz="2400" dirty="0">
                <a:latin typeface="Times New Roman" pitchFamily="18" charset="0"/>
              </a:rPr>
              <a:t> ×10 × </a:t>
            </a:r>
            <a:r>
              <a:rPr lang="en-US" altLang="zh-CN" sz="2400" dirty="0">
                <a:latin typeface="Times New Roman" pitchFamily="18" charset="0"/>
                <a:sym typeface="Wingdings" pitchFamily="2" charset="2"/>
              </a:rPr>
              <a:t>(2/3) * 10</a:t>
            </a:r>
            <a:r>
              <a:rPr lang="en-US" altLang="zh-CN" sz="2400" baseline="30000" dirty="0">
                <a:latin typeface="Times New Roman" pitchFamily="18" charset="0"/>
                <a:sym typeface="Wingdings" pitchFamily="2" charset="2"/>
              </a:rPr>
              <a:t>-9</a:t>
            </a:r>
            <a:r>
              <a:rPr lang="en-US" altLang="zh-CN" sz="2400" dirty="0">
                <a:latin typeface="Times New Roman" pitchFamily="18" charset="0"/>
                <a:sym typeface="Wingdings" pitchFamily="2" charset="2"/>
              </a:rPr>
              <a:t> </a:t>
            </a:r>
            <a:r>
              <a:rPr lang="zh-CN" altLang="en-US" sz="2400" dirty="0">
                <a:latin typeface="Times New Roman" pitchFamily="18" charset="0"/>
                <a:sym typeface="Wingdings" pitchFamily="2" charset="2"/>
              </a:rPr>
              <a:t>秒</a:t>
            </a:r>
          </a:p>
          <a:p>
            <a:pPr eaLnBrk="1" hangingPunct="1">
              <a:buFontTx/>
              <a:buNone/>
            </a:pPr>
            <a:r>
              <a:rPr lang="zh-CN" altLang="en-US" sz="2400" dirty="0">
                <a:latin typeface="Times New Roman" pitchFamily="18" charset="0"/>
                <a:sym typeface="Wingdings" pitchFamily="2" charset="2"/>
              </a:rPr>
              <a:t>                            </a:t>
            </a:r>
            <a:r>
              <a:rPr lang="zh-CN" altLang="en-US" sz="2400" dirty="0">
                <a:latin typeface="Times New Roman" pitchFamily="18" charset="0"/>
              </a:rPr>
              <a:t>≈</a:t>
            </a:r>
            <a:r>
              <a:rPr lang="zh-CN" altLang="en-US" sz="2400" dirty="0">
                <a:latin typeface="Times New Roman" pitchFamily="18" charset="0"/>
                <a:sym typeface="Wingdings" pitchFamily="2" charset="2"/>
              </a:rPr>
              <a:t> </a:t>
            </a:r>
            <a:r>
              <a:rPr lang="en-US" altLang="zh-CN" sz="2400" dirty="0">
                <a:latin typeface="Times New Roman" pitchFamily="18" charset="0"/>
                <a:sym typeface="Wingdings" pitchFamily="2" charset="2"/>
              </a:rPr>
              <a:t>1.2 </a:t>
            </a:r>
            <a:r>
              <a:rPr lang="en-US" altLang="zh-CN" sz="2400" dirty="0">
                <a:latin typeface="Times New Roman" pitchFamily="18" charset="0"/>
              </a:rPr>
              <a:t>×10</a:t>
            </a:r>
            <a:r>
              <a:rPr lang="en-US" altLang="zh-CN" sz="2400" baseline="30000" dirty="0">
                <a:latin typeface="Times New Roman" pitchFamily="18" charset="0"/>
              </a:rPr>
              <a:t>11</a:t>
            </a:r>
            <a:r>
              <a:rPr lang="en-US" altLang="zh-CN" sz="2400" dirty="0">
                <a:latin typeface="Times New Roman" pitchFamily="18" charset="0"/>
              </a:rPr>
              <a:t> </a:t>
            </a:r>
            <a:r>
              <a:rPr lang="zh-CN" altLang="en-US" sz="2400" dirty="0">
                <a:latin typeface="Times New Roman" pitchFamily="18" charset="0"/>
              </a:rPr>
              <a:t>秒 </a:t>
            </a:r>
          </a:p>
          <a:p>
            <a:pPr eaLnBrk="1" hangingPunct="1">
              <a:buFontTx/>
              <a:buNone/>
            </a:pPr>
            <a:r>
              <a:rPr lang="zh-CN" altLang="en-US" sz="2400" dirty="0">
                <a:latin typeface="Times New Roman" pitchFamily="18" charset="0"/>
              </a:rPr>
              <a:t>                            ≈</a:t>
            </a:r>
            <a:r>
              <a:rPr lang="zh-CN" altLang="en-US" sz="2400" dirty="0">
                <a:latin typeface="Times New Roman" pitchFamily="18" charset="0"/>
                <a:sym typeface="Wingdings" pitchFamily="2" charset="2"/>
              </a:rPr>
              <a:t> （</a:t>
            </a:r>
            <a:r>
              <a:rPr lang="en-US" altLang="zh-CN" sz="2400" dirty="0">
                <a:latin typeface="Times New Roman" pitchFamily="18" charset="0"/>
                <a:sym typeface="Wingdings" pitchFamily="2" charset="2"/>
              </a:rPr>
              <a:t>1.2 </a:t>
            </a:r>
            <a:r>
              <a:rPr lang="en-US" altLang="zh-CN" sz="2400" dirty="0">
                <a:latin typeface="Times New Roman" pitchFamily="18" charset="0"/>
              </a:rPr>
              <a:t>×10</a:t>
            </a:r>
            <a:r>
              <a:rPr lang="en-US" altLang="zh-CN" sz="2400" baseline="30000" dirty="0">
                <a:latin typeface="Times New Roman" pitchFamily="18" charset="0"/>
              </a:rPr>
              <a:t>11</a:t>
            </a:r>
            <a:r>
              <a:rPr lang="en-US" altLang="zh-CN" sz="2400" dirty="0">
                <a:latin typeface="Times New Roman" pitchFamily="18" charset="0"/>
              </a:rPr>
              <a:t> </a:t>
            </a:r>
            <a:r>
              <a:rPr lang="zh-CN" altLang="en-US" sz="2400" dirty="0">
                <a:latin typeface="Times New Roman" pitchFamily="18" charset="0"/>
              </a:rPr>
              <a:t>）</a:t>
            </a:r>
            <a:r>
              <a:rPr lang="en-US" altLang="zh-CN" sz="2400" dirty="0">
                <a:latin typeface="Times New Roman" pitchFamily="18" charset="0"/>
              </a:rPr>
              <a:t>/(3.16× 10</a:t>
            </a:r>
            <a:r>
              <a:rPr lang="en-US" altLang="zh-CN" sz="2400" baseline="30000" dirty="0">
                <a:latin typeface="Times New Roman" pitchFamily="18" charset="0"/>
              </a:rPr>
              <a:t>7</a:t>
            </a:r>
            <a:r>
              <a:rPr lang="en-US" altLang="zh-CN" sz="2400" dirty="0">
                <a:latin typeface="Times New Roman" pitchFamily="18" charset="0"/>
              </a:rPr>
              <a:t>)   </a:t>
            </a:r>
            <a:r>
              <a:rPr lang="zh-CN" altLang="en-US" sz="2400" dirty="0">
                <a:latin typeface="Times New Roman" pitchFamily="18" charset="0"/>
              </a:rPr>
              <a:t>年</a:t>
            </a:r>
          </a:p>
          <a:p>
            <a:pPr eaLnBrk="1" hangingPunct="1">
              <a:buFontTx/>
              <a:buNone/>
            </a:pPr>
            <a:r>
              <a:rPr lang="zh-CN" altLang="en-US" sz="2400" dirty="0">
                <a:latin typeface="Times New Roman" pitchFamily="18" charset="0"/>
              </a:rPr>
              <a:t>                            </a:t>
            </a:r>
            <a:r>
              <a:rPr lang="zh-CN" altLang="en-US" sz="2800" dirty="0">
                <a:solidFill>
                  <a:srgbClr val="FF0000"/>
                </a:solidFill>
                <a:latin typeface="Times New Roman" pitchFamily="18" charset="0"/>
              </a:rPr>
              <a:t>≈ </a:t>
            </a:r>
            <a:r>
              <a:rPr lang="en-US" altLang="zh-CN" sz="2800" dirty="0">
                <a:solidFill>
                  <a:srgbClr val="FF0000"/>
                </a:solidFill>
                <a:latin typeface="Times New Roman" pitchFamily="18" charset="0"/>
              </a:rPr>
              <a:t>3.8 ×10</a:t>
            </a:r>
            <a:r>
              <a:rPr lang="en-US" altLang="zh-CN" sz="2800" baseline="30000" dirty="0">
                <a:solidFill>
                  <a:srgbClr val="FF0000"/>
                </a:solidFill>
                <a:latin typeface="Times New Roman" pitchFamily="18" charset="0"/>
              </a:rPr>
              <a:t>3</a:t>
            </a:r>
            <a:r>
              <a:rPr lang="en-US" altLang="zh-CN" sz="2800" dirty="0">
                <a:solidFill>
                  <a:srgbClr val="FF0000"/>
                </a:solidFill>
                <a:latin typeface="Times New Roman" pitchFamily="18" charset="0"/>
              </a:rPr>
              <a:t>  </a:t>
            </a:r>
            <a:r>
              <a:rPr lang="zh-CN" altLang="en-US" sz="2800" dirty="0">
                <a:solidFill>
                  <a:srgbClr val="FF0000"/>
                </a:solidFill>
                <a:latin typeface="Times New Roman" pitchFamily="18" charset="0"/>
              </a:rPr>
              <a:t>年 </a:t>
            </a:r>
            <a:r>
              <a:rPr lang="en-US" altLang="zh-CN" sz="2800" dirty="0">
                <a:solidFill>
                  <a:srgbClr val="FF0000"/>
                </a:solidFill>
                <a:latin typeface="Times New Roman" pitchFamily="18" charset="0"/>
              </a:rPr>
              <a:t>=3800</a:t>
            </a:r>
            <a:r>
              <a:rPr lang="zh-CN" altLang="en-US" sz="2800" dirty="0">
                <a:solidFill>
                  <a:srgbClr val="FF0000"/>
                </a:solidFill>
                <a:latin typeface="Times New Roman" pitchFamily="18" charset="0"/>
              </a:rPr>
              <a:t>年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96F183-767C-4A52-9A8D-967214718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2A3ABF-23B3-4257-A698-3D89344DE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1A69F1-1482-4A08-B197-6C50D8585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54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01298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1019EC-D758-4911-90D5-26C01596F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Hanoi</a:t>
            </a:r>
            <a:r>
              <a:rPr lang="zh-CN" altLang="en-US" dirty="0"/>
              <a:t>塔的递归解法：利用超级计算机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567629-DE02-4446-BB12-55536DBAF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kern="1200" dirty="0">
                <a:latin typeface="+mn-ea"/>
              </a:rPr>
              <a:t>前提</a:t>
            </a:r>
            <a:endParaRPr lang="en-US" altLang="zh-CN" dirty="0">
              <a:latin typeface="+mn-ea"/>
            </a:endParaRPr>
          </a:p>
          <a:p>
            <a:pPr lvl="1"/>
            <a:r>
              <a:rPr lang="zh-CN" altLang="en-US" dirty="0"/>
              <a:t>如果能采用合适的</a:t>
            </a:r>
            <a:r>
              <a:rPr lang="zh-CN" altLang="en-US" u="sng" dirty="0">
                <a:solidFill>
                  <a:srgbClr val="F72401"/>
                </a:solidFill>
              </a:rPr>
              <a:t>并行算法</a:t>
            </a:r>
            <a:r>
              <a:rPr lang="zh-CN" altLang="en-US" dirty="0"/>
              <a:t>，</a:t>
            </a:r>
            <a:r>
              <a:rPr lang="en-US" altLang="zh-CN" dirty="0"/>
              <a:t>e.g. </a:t>
            </a:r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章递归</a:t>
            </a:r>
            <a:r>
              <a:rPr lang="en-US" altLang="zh-CN" dirty="0"/>
              <a:t>-</a:t>
            </a:r>
            <a:r>
              <a:rPr lang="zh-CN" altLang="en-US" dirty="0"/>
              <a:t>分治策略 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72401"/>
                </a:solidFill>
              </a:rPr>
              <a:t>实际上不能！</a:t>
            </a:r>
            <a:endParaRPr lang="en-US" altLang="zh-CN" dirty="0"/>
          </a:p>
          <a:p>
            <a:pPr>
              <a:lnSpc>
                <a:spcPct val="120000"/>
              </a:lnSpc>
            </a:pPr>
            <a:endParaRPr lang="en-US" altLang="zh-CN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+mn-ea"/>
              </a:rPr>
              <a:t>基于北邮曙光天潮</a:t>
            </a:r>
            <a:r>
              <a:rPr lang="en-US" altLang="zh-CN" dirty="0">
                <a:latin typeface="+mn-ea"/>
              </a:rPr>
              <a:t>4000L</a:t>
            </a:r>
            <a:r>
              <a:rPr lang="zh-CN" altLang="en-US" dirty="0">
                <a:latin typeface="+mn-ea"/>
              </a:rPr>
              <a:t>集群系统</a:t>
            </a:r>
            <a:endParaRPr lang="en-US" altLang="zh-CN" dirty="0">
              <a:latin typeface="+mn-ea"/>
            </a:endParaRP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宋体" pitchFamily="2" charset="-122"/>
              </a:rPr>
              <a:t>40</a:t>
            </a:r>
            <a:r>
              <a:rPr lang="zh-CN" altLang="en-US" dirty="0">
                <a:latin typeface="宋体" pitchFamily="2" charset="-122"/>
              </a:rPr>
              <a:t>个计算节点，每个节点</a:t>
            </a:r>
            <a:r>
              <a:rPr lang="en-US" altLang="zh-CN" dirty="0">
                <a:latin typeface="宋体" pitchFamily="2" charset="-122"/>
              </a:rPr>
              <a:t>Intel Xeon</a:t>
            </a:r>
            <a:r>
              <a:rPr lang="zh-CN" altLang="en-US" dirty="0">
                <a:latin typeface="宋体" pitchFamily="2" charset="-122"/>
              </a:rPr>
              <a:t>（</a:t>
            </a:r>
            <a:r>
              <a:rPr lang="en-US" altLang="zh-CN" dirty="0">
                <a:latin typeface="宋体" pitchFamily="2" charset="-122"/>
              </a:rPr>
              <a:t>EM64T</a:t>
            </a:r>
            <a:r>
              <a:rPr lang="zh-CN" altLang="en-US" dirty="0">
                <a:latin typeface="宋体" pitchFamily="2" charset="-122"/>
              </a:rPr>
              <a:t>）</a:t>
            </a:r>
            <a:r>
              <a:rPr lang="en-US" altLang="zh-CN" dirty="0">
                <a:latin typeface="宋体" pitchFamily="2" charset="-122"/>
              </a:rPr>
              <a:t>3.2G*2(</a:t>
            </a:r>
            <a:r>
              <a:rPr lang="zh-CN" altLang="en-US" dirty="0">
                <a:latin typeface="宋体" pitchFamily="2" charset="-122"/>
              </a:rPr>
              <a:t>双核</a:t>
            </a:r>
            <a:r>
              <a:rPr lang="en-US" altLang="zh-CN" dirty="0">
                <a:latin typeface="宋体" pitchFamily="2" charset="-122"/>
              </a:rPr>
              <a:t>/CPU)</a:t>
            </a:r>
            <a:r>
              <a:rPr lang="zh-CN" altLang="en-US" dirty="0">
                <a:latin typeface="宋体" pitchFamily="2" charset="-122"/>
              </a:rPr>
              <a:t>，每个节点</a:t>
            </a:r>
            <a:r>
              <a:rPr lang="en-US" altLang="zh-CN" dirty="0">
                <a:latin typeface="宋体" pitchFamily="2" charset="-122"/>
              </a:rPr>
              <a:t>2</a:t>
            </a:r>
            <a:r>
              <a:rPr lang="zh-CN" altLang="en-US" dirty="0">
                <a:latin typeface="宋体" pitchFamily="2" charset="-122"/>
              </a:rPr>
              <a:t>个计算核</a:t>
            </a:r>
            <a:endParaRPr lang="en-US" altLang="zh-CN" dirty="0">
              <a:latin typeface="宋体" pitchFamily="2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dirty="0">
                <a:latin typeface="宋体" pitchFamily="2" charset="-122"/>
              </a:rPr>
              <a:t>峰值运算速度：</a:t>
            </a:r>
            <a:r>
              <a:rPr lang="en-US" altLang="zh-CN" u="sng" dirty="0">
                <a:solidFill>
                  <a:srgbClr val="F72401"/>
                </a:solidFill>
                <a:latin typeface="宋体" pitchFamily="2" charset="-122"/>
              </a:rPr>
              <a:t>5240</a:t>
            </a:r>
            <a:r>
              <a:rPr lang="zh-CN" altLang="en-US" dirty="0">
                <a:solidFill>
                  <a:srgbClr val="3907F1"/>
                </a:solidFill>
                <a:latin typeface="宋体" pitchFamily="2" charset="-122"/>
              </a:rPr>
              <a:t>亿次</a:t>
            </a:r>
            <a:r>
              <a:rPr lang="en-US" altLang="zh-CN" dirty="0">
                <a:latin typeface="宋体" pitchFamily="2" charset="-122"/>
              </a:rPr>
              <a:t>/</a:t>
            </a:r>
            <a:r>
              <a:rPr lang="zh-CN" altLang="en-US" dirty="0">
                <a:latin typeface="宋体" pitchFamily="2" charset="-122"/>
              </a:rPr>
              <a:t>秒；</a:t>
            </a:r>
            <a:r>
              <a:rPr lang="zh-CN" altLang="en-US" dirty="0"/>
              <a:t>￥</a:t>
            </a:r>
            <a:r>
              <a:rPr lang="en-US" altLang="zh-CN" dirty="0"/>
              <a:t>80</a:t>
            </a:r>
            <a:r>
              <a:rPr lang="zh-CN" altLang="en-US" dirty="0"/>
              <a:t>万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sz="2400" b="1" dirty="0"/>
              <a:t>汉诺塔问题计算时间</a:t>
            </a:r>
            <a:r>
              <a:rPr lang="zh-CN" altLang="en-US" sz="2400" dirty="0"/>
              <a:t>：</a:t>
            </a:r>
            <a:r>
              <a:rPr lang="zh-CN" altLang="en-US" sz="2400" dirty="0">
                <a:solidFill>
                  <a:srgbClr val="FF0000"/>
                </a:solidFill>
                <a:latin typeface="Times New Roman" pitchFamily="18" charset="0"/>
              </a:rPr>
              <a:t>≈ 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</a:rPr>
              <a:t>2.2 </a:t>
            </a:r>
            <a:r>
              <a:rPr lang="zh-CN" altLang="en-US" sz="2400" dirty="0">
                <a:solidFill>
                  <a:srgbClr val="FF0000"/>
                </a:solidFill>
                <a:latin typeface="Times New Roman" pitchFamily="18" charset="0"/>
              </a:rPr>
              <a:t>年 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sym typeface="Wingdings" pitchFamily="2" charset="2"/>
              </a:rPr>
              <a:t>(?!)</a:t>
            </a:r>
            <a:endParaRPr lang="en-US" altLang="zh-CN" sz="24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760B4C-9114-4ED4-B580-9C2BABF49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D90BEC-7964-40B3-BDF6-FEF7E9897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0B2FFA-A572-4AD7-9152-8753CD366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55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16750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4C327F-A75F-4ED0-99EB-13EDA27F0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Hanoi</a:t>
            </a:r>
            <a:r>
              <a:rPr lang="zh-CN" altLang="en-US" dirty="0"/>
              <a:t>塔的递归解法：利用超级计算机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C8BF9D-1786-43C5-A145-23B2940FF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4"/>
            <a:ext cx="8897136" cy="6168871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zh-CN" altLang="en-US" dirty="0"/>
              <a:t>基于</a:t>
            </a:r>
            <a:r>
              <a:rPr lang="zh-CN" altLang="en-US" kern="1200" dirty="0"/>
              <a:t>国产超级计算机“天河</a:t>
            </a:r>
            <a:r>
              <a:rPr lang="en-US" altLang="zh-CN" kern="1200" dirty="0"/>
              <a:t>2</a:t>
            </a:r>
            <a:r>
              <a:rPr lang="zh-CN" altLang="en-US" kern="1200" dirty="0"/>
              <a:t>号”</a:t>
            </a:r>
            <a:r>
              <a:rPr lang="en-US" altLang="zh-CN" kern="1200" dirty="0"/>
              <a:t>【</a:t>
            </a:r>
            <a:r>
              <a:rPr lang="zh-CN" altLang="en-US" dirty="0"/>
              <a:t>运算速度</a:t>
            </a:r>
            <a:r>
              <a:rPr lang="zh-CN" altLang="en-US" kern="1200" dirty="0"/>
              <a:t>位列世界前十</a:t>
            </a:r>
            <a:r>
              <a:rPr lang="en-US" altLang="zh-CN" kern="1200" dirty="0"/>
              <a:t>】</a:t>
            </a:r>
          </a:p>
          <a:p>
            <a:pPr lvl="1">
              <a:spcBef>
                <a:spcPts val="600"/>
              </a:spcBef>
            </a:pPr>
            <a:r>
              <a:rPr lang="en-US" altLang="zh-CN" dirty="0"/>
              <a:t>132,000</a:t>
            </a:r>
            <a:r>
              <a:rPr lang="zh-CN" altLang="en-US" dirty="0"/>
              <a:t>颗</a:t>
            </a:r>
            <a:r>
              <a:rPr lang="en-US" altLang="zh-CN" dirty="0"/>
              <a:t>Xeon E5</a:t>
            </a:r>
            <a:r>
              <a:rPr lang="zh-CN" altLang="en-US" dirty="0"/>
              <a:t>主处理器，</a:t>
            </a:r>
            <a:r>
              <a:rPr lang="en-US" altLang="zh-CN" dirty="0"/>
              <a:t>48,000</a:t>
            </a:r>
            <a:r>
              <a:rPr lang="zh-CN" altLang="en-US" dirty="0"/>
              <a:t>个</a:t>
            </a:r>
            <a:r>
              <a:rPr lang="en-US" altLang="zh-CN" dirty="0"/>
              <a:t>Xeon Phi</a:t>
            </a:r>
            <a:r>
              <a:rPr lang="zh-CN" altLang="en-US" dirty="0"/>
              <a:t>协处理器，每个</a:t>
            </a:r>
            <a:r>
              <a:rPr lang="en-US" altLang="zh-CN" dirty="0"/>
              <a:t>Xeon Phi</a:t>
            </a:r>
            <a:r>
              <a:rPr lang="zh-CN" altLang="en-US" dirty="0"/>
              <a:t>有</a:t>
            </a:r>
            <a:r>
              <a:rPr lang="en-US" altLang="zh-CN" dirty="0"/>
              <a:t>61</a:t>
            </a:r>
            <a:r>
              <a:rPr lang="zh-CN" altLang="en-US" dirty="0"/>
              <a:t>个核心，使用其中的</a:t>
            </a:r>
            <a:r>
              <a:rPr lang="en-US" altLang="zh-CN" dirty="0"/>
              <a:t>57</a:t>
            </a:r>
            <a:r>
              <a:rPr lang="zh-CN" altLang="en-US" dirty="0"/>
              <a:t>个核心。共</a:t>
            </a:r>
            <a:r>
              <a:rPr lang="en-US" altLang="zh-CN" dirty="0"/>
              <a:t>312</a:t>
            </a:r>
            <a:r>
              <a:rPr lang="zh-CN" altLang="en-US" dirty="0"/>
              <a:t>万个计算核心</a:t>
            </a:r>
            <a:endParaRPr lang="en-US" altLang="zh-CN" dirty="0"/>
          </a:p>
          <a:p>
            <a:pPr lvl="1">
              <a:spcBef>
                <a:spcPts val="600"/>
              </a:spcBef>
            </a:pPr>
            <a:r>
              <a:rPr lang="zh-CN" altLang="en-US" dirty="0"/>
              <a:t>峰值运算速度：</a:t>
            </a:r>
            <a:r>
              <a:rPr lang="en-US" altLang="zh-CN" dirty="0"/>
              <a:t>5.49</a:t>
            </a:r>
            <a:r>
              <a:rPr lang="zh-CN" altLang="en-US" u="sng" dirty="0">
                <a:solidFill>
                  <a:srgbClr val="F72401"/>
                </a:solidFill>
              </a:rPr>
              <a:t>亿</a:t>
            </a:r>
            <a:r>
              <a:rPr lang="zh-CN" altLang="en-US" dirty="0">
                <a:solidFill>
                  <a:srgbClr val="3907F1"/>
                </a:solidFill>
              </a:rPr>
              <a:t>亿次</a:t>
            </a:r>
            <a:r>
              <a:rPr lang="en-US" altLang="zh-CN" dirty="0"/>
              <a:t>/</a:t>
            </a:r>
            <a:r>
              <a:rPr lang="zh-CN" altLang="en-US" dirty="0"/>
              <a:t>秒</a:t>
            </a:r>
            <a:endParaRPr lang="en-US" altLang="zh-CN" dirty="0"/>
          </a:p>
          <a:p>
            <a:pPr lvl="1">
              <a:spcBef>
                <a:spcPts val="600"/>
              </a:spcBef>
            </a:pPr>
            <a:r>
              <a:rPr lang="zh-CN" altLang="en-US" dirty="0"/>
              <a:t>研发耗资￥</a:t>
            </a:r>
            <a:r>
              <a:rPr lang="en-US" altLang="zh-CN" dirty="0"/>
              <a:t>10</a:t>
            </a:r>
            <a:r>
              <a:rPr lang="zh-CN" altLang="en-US" dirty="0"/>
              <a:t>多亿，入住广州超级计算中心</a:t>
            </a:r>
            <a:endParaRPr lang="en-US" altLang="zh-CN" dirty="0"/>
          </a:p>
          <a:p>
            <a:pPr lvl="1">
              <a:spcBef>
                <a:spcPts val="600"/>
              </a:spcBef>
            </a:pPr>
            <a:r>
              <a:rPr lang="zh-CN" altLang="en-US" b="1" dirty="0"/>
              <a:t>汉诺塔问题计算时间</a:t>
            </a:r>
            <a:r>
              <a:rPr lang="zh-CN" altLang="en-US" dirty="0"/>
              <a:t>：</a:t>
            </a:r>
            <a:r>
              <a:rPr lang="zh-CN" altLang="en-US" dirty="0">
                <a:solidFill>
                  <a:srgbClr val="FF0000"/>
                </a:solidFill>
              </a:rPr>
              <a:t>≈</a:t>
            </a:r>
            <a:r>
              <a:rPr lang="zh-CN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dirty="0">
                <a:solidFill>
                  <a:srgbClr val="FF0000"/>
                </a:solidFill>
                <a:sym typeface="Wingdings" pitchFamily="2" charset="2"/>
              </a:rPr>
              <a:t>12</a:t>
            </a:r>
            <a:r>
              <a:rPr lang="zh-CN" altLang="en-US" dirty="0">
                <a:solidFill>
                  <a:srgbClr val="FF0000"/>
                </a:solidFill>
                <a:sym typeface="Wingdings" pitchFamily="2" charset="2"/>
              </a:rPr>
              <a:t>分钟 </a:t>
            </a:r>
            <a:r>
              <a:rPr lang="en-US" altLang="zh-CN" dirty="0">
                <a:solidFill>
                  <a:srgbClr val="FF0000"/>
                </a:solidFill>
                <a:sym typeface="Wingdings" pitchFamily="2" charset="2"/>
              </a:rPr>
              <a:t>(?!)</a:t>
            </a:r>
            <a:endParaRPr lang="en-US" altLang="zh-CN" dirty="0"/>
          </a:p>
          <a:p>
            <a:endParaRPr lang="en-US" altLang="zh-CN" sz="2400" kern="1200" dirty="0">
              <a:latin typeface="+mn-ea"/>
            </a:endParaRPr>
          </a:p>
          <a:p>
            <a:r>
              <a:rPr lang="zh-CN" altLang="en-US" sz="2400" kern="1200" dirty="0">
                <a:latin typeface="+mn-ea"/>
              </a:rPr>
              <a:t>采用“神威太湖之光”</a:t>
            </a:r>
            <a:r>
              <a:rPr lang="en-US" altLang="zh-CN" sz="2400" kern="1200" dirty="0">
                <a:latin typeface="+mn-ea"/>
              </a:rPr>
              <a:t>【</a:t>
            </a:r>
            <a:r>
              <a:rPr lang="zh-CN" altLang="en-US" sz="2400" kern="1200" dirty="0">
                <a:latin typeface="+mn-ea"/>
              </a:rPr>
              <a:t>位列世界前五</a:t>
            </a:r>
            <a:r>
              <a:rPr lang="en-US" altLang="zh-CN" dirty="0">
                <a:latin typeface="+mn-ea"/>
              </a:rPr>
              <a:t>】</a:t>
            </a:r>
          </a:p>
          <a:p>
            <a:pPr lvl="1"/>
            <a:r>
              <a:rPr lang="zh-CN" altLang="en-US" dirty="0">
                <a:latin typeface="宋体" pitchFamily="2" charset="-122"/>
              </a:rPr>
              <a:t>峰值运算速度：</a:t>
            </a:r>
            <a:r>
              <a:rPr lang="en-US" altLang="zh-CN" dirty="0">
                <a:latin typeface="宋体" pitchFamily="2" charset="-122"/>
              </a:rPr>
              <a:t>9.3</a:t>
            </a:r>
            <a:r>
              <a:rPr lang="zh-CN" altLang="en-US" u="sng" dirty="0">
                <a:solidFill>
                  <a:srgbClr val="F72401"/>
                </a:solidFill>
                <a:latin typeface="宋体" pitchFamily="2" charset="-122"/>
              </a:rPr>
              <a:t>亿</a:t>
            </a:r>
            <a:r>
              <a:rPr lang="zh-CN" altLang="en-US" dirty="0">
                <a:solidFill>
                  <a:srgbClr val="3907F1"/>
                </a:solidFill>
                <a:latin typeface="宋体" pitchFamily="2" charset="-122"/>
              </a:rPr>
              <a:t>亿次</a:t>
            </a:r>
            <a:r>
              <a:rPr lang="en-US" altLang="zh-CN" dirty="0">
                <a:latin typeface="宋体" pitchFamily="2" charset="-122"/>
              </a:rPr>
              <a:t>/</a:t>
            </a:r>
            <a:r>
              <a:rPr lang="zh-CN" altLang="en-US" dirty="0">
                <a:latin typeface="宋体" pitchFamily="2" charset="-122"/>
              </a:rPr>
              <a:t>秒</a:t>
            </a:r>
            <a:endParaRPr lang="en-US" altLang="zh-CN" dirty="0">
              <a:latin typeface="宋体" pitchFamily="2" charset="-122"/>
            </a:endParaRPr>
          </a:p>
          <a:p>
            <a:pPr lvl="1"/>
            <a:r>
              <a:rPr lang="zh-CN" altLang="en-US" sz="2400" dirty="0"/>
              <a:t>汉诺塔问题</a:t>
            </a:r>
            <a:r>
              <a:rPr lang="zh-CN" altLang="en-US" sz="2400" dirty="0">
                <a:latin typeface="宋体" pitchFamily="2" charset="-122"/>
              </a:rPr>
              <a:t>计算时间：</a:t>
            </a:r>
            <a:r>
              <a:rPr lang="zh-CN" altLang="en-US" sz="2400" dirty="0">
                <a:solidFill>
                  <a:srgbClr val="FF0000"/>
                </a:solidFill>
                <a:latin typeface="Times New Roman" pitchFamily="18" charset="0"/>
              </a:rPr>
              <a:t>≈</a:t>
            </a:r>
            <a:r>
              <a:rPr lang="zh-CN" altLang="en-US" sz="2400" dirty="0">
                <a:solidFill>
                  <a:srgbClr val="FF0000"/>
                </a:solidFill>
                <a:latin typeface="Times New Roman" pitchFamily="18" charset="0"/>
                <a:sym typeface="Wingdings" pitchFamily="2" charset="2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sym typeface="Wingdings" pitchFamily="2" charset="2"/>
              </a:rPr>
              <a:t>7</a:t>
            </a:r>
            <a:r>
              <a:rPr lang="zh-CN" altLang="en-US" sz="2400" dirty="0">
                <a:solidFill>
                  <a:srgbClr val="FF0000"/>
                </a:solidFill>
                <a:latin typeface="Times New Roman" pitchFamily="18" charset="0"/>
                <a:sym typeface="Wingdings" pitchFamily="2" charset="2"/>
              </a:rPr>
              <a:t>分钟 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sym typeface="Wingdings" pitchFamily="2" charset="2"/>
              </a:rPr>
              <a:t>(?!)</a:t>
            </a:r>
            <a:endParaRPr lang="zh-CN" altLang="en-US" sz="2400" kern="1200" dirty="0">
              <a:latin typeface="+mn-ea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85C839-BFD4-485E-9319-EFE82E94F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1C7DDB-B749-464B-BD4F-B558968E9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7C429D-C8F9-4E9B-8062-EBB93CA11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56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1861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994C3C-2BC1-44EB-B9CA-0F9CC20C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</a:t>
            </a:r>
            <a:r>
              <a:rPr lang="zh-CN" altLang="en-US" dirty="0"/>
              <a:t>时间复杂性分析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3A4C4F-29D0-45DB-B19B-43F1C88EE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itchFamily="18" charset="0"/>
              </a:rPr>
              <a:t>算法时间复杂性分析法则</a:t>
            </a:r>
            <a:endParaRPr lang="en-US" altLang="zh-CN" dirty="0">
              <a:latin typeface="Times New Roman" pitchFamily="18" charset="0"/>
            </a:endParaRPr>
          </a:p>
          <a:p>
            <a:pPr lvl="1"/>
            <a:r>
              <a:rPr lang="zh-CN" altLang="en-US" dirty="0">
                <a:latin typeface="Times New Roman" pitchFamily="18" charset="0"/>
              </a:rPr>
              <a:t>非递归算法</a:t>
            </a:r>
            <a:endParaRPr lang="en-US" altLang="zh-CN" dirty="0">
              <a:latin typeface="Times New Roman" pitchFamily="18" charset="0"/>
            </a:endParaRPr>
          </a:p>
          <a:p>
            <a:pPr lvl="1"/>
            <a:r>
              <a:rPr lang="zh-CN" altLang="en-US" dirty="0">
                <a:latin typeface="Times New Roman" pitchFamily="18" charset="0"/>
              </a:rPr>
              <a:t>递归算法</a:t>
            </a:r>
            <a:endParaRPr lang="en-US" altLang="zh-CN" dirty="0">
              <a:latin typeface="Times New Roman" pitchFamily="18" charset="0"/>
            </a:endParaRPr>
          </a:p>
          <a:p>
            <a:r>
              <a:rPr lang="zh-CN" altLang="en-US" dirty="0">
                <a:latin typeface="Times New Roman" pitchFamily="18" charset="0"/>
              </a:rPr>
              <a:t>最优算法</a:t>
            </a:r>
            <a:endParaRPr lang="en-US" altLang="zh-CN" dirty="0">
              <a:latin typeface="Times New Roman" pitchFamily="18" charset="0"/>
            </a:endParaRPr>
          </a:p>
          <a:p>
            <a:pPr lvl="1"/>
            <a:r>
              <a:rPr lang="zh-CN" altLang="en-US" dirty="0">
                <a:latin typeface="Times New Roman" pitchFamily="18" charset="0"/>
              </a:rPr>
              <a:t>问题复杂性与算法复杂性</a:t>
            </a:r>
            <a:endParaRPr lang="en-US" altLang="zh-CN" dirty="0">
              <a:latin typeface="Times New Roman" pitchFamily="18" charset="0"/>
            </a:endParaRPr>
          </a:p>
          <a:p>
            <a:r>
              <a:rPr lang="zh-CN" altLang="en-US" dirty="0">
                <a:latin typeface="Times New Roman" pitchFamily="18" charset="0"/>
              </a:rPr>
              <a:t>三种算法复杂性分析方法</a:t>
            </a:r>
            <a:endParaRPr lang="en-US" altLang="zh-CN" dirty="0">
              <a:latin typeface="Times New Roman" pitchFamily="18" charset="0"/>
            </a:endParaRPr>
          </a:p>
          <a:p>
            <a:pPr lvl="1"/>
            <a:r>
              <a:rPr lang="zh-CN" altLang="en-US" dirty="0">
                <a:latin typeface="Times New Roman" pitchFamily="18" charset="0"/>
              </a:rPr>
              <a:t>解析分析</a:t>
            </a:r>
            <a:endParaRPr lang="en-US" altLang="zh-CN" dirty="0">
              <a:latin typeface="Times New Roman" pitchFamily="18" charset="0"/>
            </a:endParaRPr>
          </a:p>
          <a:p>
            <a:pPr lvl="1"/>
            <a:r>
              <a:rPr lang="zh-CN" altLang="en-US" dirty="0">
                <a:latin typeface="Times New Roman" pitchFamily="18" charset="0"/>
              </a:rPr>
              <a:t>数据驱动</a:t>
            </a:r>
            <a:r>
              <a:rPr lang="en-US" altLang="zh-CN" dirty="0">
                <a:latin typeface="Times New Roman" pitchFamily="18" charset="0"/>
              </a:rPr>
              <a:t>+</a:t>
            </a:r>
            <a:r>
              <a:rPr lang="zh-CN" altLang="en-US" dirty="0">
                <a:latin typeface="Times New Roman" pitchFamily="18" charset="0"/>
              </a:rPr>
              <a:t>解析分析</a:t>
            </a:r>
            <a:endParaRPr lang="en-US" altLang="zh-CN" dirty="0">
              <a:latin typeface="Times New Roman" pitchFamily="18" charset="0"/>
            </a:endParaRPr>
          </a:p>
          <a:p>
            <a:pPr lvl="1"/>
            <a:r>
              <a:rPr lang="zh-CN" altLang="en-US" dirty="0">
                <a:latin typeface="Times New Roman" pitchFamily="18" charset="0"/>
              </a:rPr>
              <a:t>基于机器学习的算法复杂性分析</a:t>
            </a:r>
            <a:endParaRPr lang="en-US" altLang="zh-CN" dirty="0">
              <a:latin typeface="Times New Roman" pitchFamily="18" charset="0"/>
            </a:endParaRPr>
          </a:p>
          <a:p>
            <a:endParaRPr lang="en-US" altLang="zh-CN" sz="2400" dirty="0"/>
          </a:p>
          <a:p>
            <a:endParaRPr lang="zh-CN" altLang="en-US" sz="2400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0064A3-468E-4C73-970A-B9B695119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934D98-8D3D-4307-9156-8062177A6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CF5CF1-7D9C-4A9C-8EB1-50BBC3421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57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30189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994C3C-2BC1-44EB-B9CA-0F9CC20C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</a:t>
            </a:r>
            <a:r>
              <a:rPr lang="zh-CN" altLang="en-US" dirty="0"/>
              <a:t>时间复杂性分析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3A4C4F-29D0-45DB-B19B-43F1C88EE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例：顺序搜索算法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0064A3-468E-4C73-970A-B9B695119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934D98-8D3D-4307-9156-8062177A6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CF5CF1-7D9C-4A9C-8EB1-50BBC3421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58</a:t>
            </a:fld>
            <a:endParaRPr lang="zh-CN" altLang="en-US" dirty="0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57467431-E90B-44CE-9F33-74F5BFDBD6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1823" y="2221855"/>
            <a:ext cx="5113337" cy="30241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130000"/>
              </a:lnSpc>
            </a:pPr>
            <a:r>
              <a:rPr kumimoji="1" lang="en-US" altLang="zh-CN" sz="2000"/>
              <a:t>template&lt;class Type&gt;</a:t>
            </a:r>
          </a:p>
          <a:p>
            <a:pPr>
              <a:lnSpc>
                <a:spcPct val="130000"/>
              </a:lnSpc>
            </a:pPr>
            <a:r>
              <a:rPr kumimoji="1" lang="en-US" altLang="zh-CN" sz="2000"/>
              <a:t>int seqSearch(Type *a, int n, Type k)</a:t>
            </a:r>
          </a:p>
          <a:p>
            <a:pPr>
              <a:lnSpc>
                <a:spcPct val="130000"/>
              </a:lnSpc>
            </a:pPr>
            <a:r>
              <a:rPr kumimoji="1" lang="en-US" altLang="zh-CN" sz="2000"/>
              <a:t>{</a:t>
            </a:r>
          </a:p>
          <a:p>
            <a:pPr>
              <a:lnSpc>
                <a:spcPct val="130000"/>
              </a:lnSpc>
            </a:pPr>
            <a:r>
              <a:rPr kumimoji="1" lang="en-US" altLang="zh-CN" sz="2000"/>
              <a:t>     for(int i=0;i&lt;n;i++)</a:t>
            </a:r>
          </a:p>
          <a:p>
            <a:pPr>
              <a:lnSpc>
                <a:spcPct val="130000"/>
              </a:lnSpc>
            </a:pPr>
            <a:r>
              <a:rPr kumimoji="1" lang="en-US" altLang="zh-CN" sz="2000"/>
              <a:t>	  if (a[i]==k) return i;</a:t>
            </a:r>
          </a:p>
          <a:p>
            <a:pPr>
              <a:lnSpc>
                <a:spcPct val="130000"/>
              </a:lnSpc>
            </a:pPr>
            <a:r>
              <a:rPr kumimoji="1" lang="en-US" altLang="zh-CN" sz="2000"/>
              <a:t>     return -1;</a:t>
            </a:r>
          </a:p>
          <a:p>
            <a:pPr>
              <a:lnSpc>
                <a:spcPct val="130000"/>
              </a:lnSpc>
            </a:pPr>
            <a:r>
              <a:rPr kumimoji="1" lang="en-US" altLang="zh-CN" sz="2000"/>
              <a:t>}</a:t>
            </a:r>
          </a:p>
        </p:txBody>
      </p:sp>
      <p:graphicFrame>
        <p:nvGraphicFramePr>
          <p:cNvPr id="8" name="Group 25">
            <a:extLst>
              <a:ext uri="{FF2B5EF4-FFF2-40B4-BE49-F238E27FC236}">
                <a16:creationId xmlns:a16="http://schemas.microsoft.com/office/drawing/2014/main" id="{833AD4B8-B8FA-4237-AC1F-05906591EF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9403571"/>
              </p:ext>
            </p:extLst>
          </p:nvPr>
        </p:nvGraphicFramePr>
        <p:xfrm>
          <a:off x="3784210" y="926455"/>
          <a:ext cx="4038600" cy="533400"/>
        </p:xfrm>
        <a:graphic>
          <a:graphicData uri="http://schemas.openxmlformats.org/drawingml/2006/table">
            <a:tbl>
              <a:tblPr/>
              <a:tblGrid>
                <a:gridCol w="50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33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F7240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F7240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7240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 Box 27">
            <a:extLst>
              <a:ext uri="{FF2B5EF4-FFF2-40B4-BE49-F238E27FC236}">
                <a16:creationId xmlns:a16="http://schemas.microsoft.com/office/drawing/2014/main" id="{86E491B9-3966-466D-B81F-FDBE1CA4E9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8598" y="935125"/>
            <a:ext cx="4138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+mn-lt"/>
              </a:rPr>
              <a:t>a:</a:t>
            </a:r>
          </a:p>
        </p:txBody>
      </p:sp>
      <p:sp>
        <p:nvSpPr>
          <p:cNvPr id="10" name="Text Box 28">
            <a:extLst>
              <a:ext uri="{FF2B5EF4-FFF2-40B4-BE49-F238E27FC236}">
                <a16:creationId xmlns:a16="http://schemas.microsoft.com/office/drawing/2014/main" id="{58AA52DF-5649-40E4-8BD4-FE42452AA3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7535" y="1593205"/>
            <a:ext cx="7296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latin typeface="+mn-lt"/>
              </a:rPr>
              <a:t>n</a:t>
            </a:r>
            <a:r>
              <a:rPr lang="en-US" altLang="zh-CN" sz="2400">
                <a:latin typeface="+mn-lt"/>
              </a:rPr>
              <a:t>=8,</a:t>
            </a:r>
          </a:p>
        </p:txBody>
      </p:sp>
    </p:spTree>
    <p:extLst>
      <p:ext uri="{BB962C8B-B14F-4D97-AF65-F5344CB8AC3E}">
        <p14:creationId xmlns:p14="http://schemas.microsoft.com/office/powerpoint/2010/main" val="31967893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362883-7E83-4E1C-8989-22D22F37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时间复杂性分析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DE5D7D-F19C-4662-BBC5-0D036F60E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4"/>
            <a:ext cx="8897136" cy="4212989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i="1" dirty="0" err="1"/>
              <a:t>T</a:t>
            </a:r>
            <a:r>
              <a:rPr lang="en-US" altLang="zh-CN" baseline="-25000" dirty="0" err="1"/>
              <a:t>max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dirty="0"/>
              <a:t>) = max{ </a:t>
            </a:r>
            <a:r>
              <a:rPr lang="en-US" altLang="zh-CN" i="1" dirty="0"/>
              <a:t>T</a:t>
            </a:r>
            <a:r>
              <a:rPr lang="en-US" altLang="zh-CN" dirty="0"/>
              <a:t>(I) | size(I)=</a:t>
            </a:r>
            <a:r>
              <a:rPr lang="en-US" altLang="zh-CN" i="1" dirty="0"/>
              <a:t>n </a:t>
            </a:r>
            <a:r>
              <a:rPr lang="en-US" altLang="zh-CN" dirty="0"/>
              <a:t>}=</a:t>
            </a:r>
            <a:r>
              <a:rPr lang="en-US" altLang="zh-CN" i="1" dirty="0"/>
              <a:t>O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dirty="0"/>
              <a:t>), </a:t>
            </a:r>
            <a:r>
              <a:rPr lang="en-US" altLang="zh-CN" dirty="0" err="1"/>
              <a:t>e.g.</a:t>
            </a:r>
            <a:r>
              <a:rPr lang="en-US" altLang="zh-CN" i="1" dirty="0" err="1"/>
              <a:t>k</a:t>
            </a:r>
            <a:r>
              <a:rPr lang="en-US" altLang="zh-CN" dirty="0"/>
              <a:t>=7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i="1" dirty="0" err="1"/>
              <a:t>T</a:t>
            </a:r>
            <a:r>
              <a:rPr lang="en-US" altLang="zh-CN" baseline="-25000" dirty="0" err="1"/>
              <a:t>min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dirty="0"/>
              <a:t>) = min{ </a:t>
            </a:r>
            <a:r>
              <a:rPr lang="en-US" altLang="zh-CN" i="1" dirty="0"/>
              <a:t>T</a:t>
            </a:r>
            <a:r>
              <a:rPr lang="en-US" altLang="zh-CN" dirty="0"/>
              <a:t>(I) | size(I)=1</a:t>
            </a:r>
            <a:r>
              <a:rPr lang="en-US" altLang="zh-CN" i="1" dirty="0"/>
              <a:t> </a:t>
            </a:r>
            <a:r>
              <a:rPr lang="en-US" altLang="zh-CN" dirty="0"/>
              <a:t>}=</a:t>
            </a:r>
            <a:r>
              <a:rPr lang="en-US" altLang="zh-CN" i="1" dirty="0"/>
              <a:t>O</a:t>
            </a:r>
            <a:r>
              <a:rPr lang="en-US" altLang="zh-CN" dirty="0"/>
              <a:t>(1), e.g. </a:t>
            </a:r>
            <a:r>
              <a:rPr lang="en-US" altLang="zh-CN" i="1" dirty="0"/>
              <a:t>k</a:t>
            </a:r>
            <a:r>
              <a:rPr lang="en-US" altLang="zh-CN" dirty="0"/>
              <a:t>=1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dirty="0"/>
              <a:t>平均情况下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avg</a:t>
            </a:r>
            <a:r>
              <a:rPr lang="zh-CN" altLang="en-US" dirty="0"/>
              <a:t>，假设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搜索成功</a:t>
            </a:r>
            <a:r>
              <a:rPr lang="zh-CN" altLang="en-US" dirty="0">
                <a:solidFill>
                  <a:srgbClr val="F72401"/>
                </a:solidFill>
              </a:rPr>
              <a:t>（即</a:t>
            </a:r>
            <a:r>
              <a:rPr lang="en-US" altLang="zh-CN" i="1" dirty="0">
                <a:solidFill>
                  <a:srgbClr val="F72401"/>
                </a:solidFill>
              </a:rPr>
              <a:t>k</a:t>
            </a:r>
            <a:r>
              <a:rPr lang="zh-CN" altLang="en-US" dirty="0">
                <a:solidFill>
                  <a:srgbClr val="F72401"/>
                </a:solidFill>
              </a:rPr>
              <a:t>在数组内）</a:t>
            </a:r>
            <a:r>
              <a:rPr lang="zh-CN" altLang="en-US" dirty="0"/>
              <a:t>的概率为</a:t>
            </a:r>
            <a:r>
              <a:rPr lang="en-US" altLang="zh-CN" i="1" dirty="0"/>
              <a:t>p </a:t>
            </a:r>
            <a:r>
              <a:rPr lang="en-US" altLang="zh-CN" dirty="0"/>
              <a:t>( 0 </a:t>
            </a:r>
            <a:r>
              <a:rPr lang="en-US" altLang="zh-CN" dirty="0">
                <a:sym typeface="Symbol" pitchFamily="18" charset="2"/>
              </a:rPr>
              <a:t></a:t>
            </a:r>
            <a:r>
              <a:rPr lang="en-US" altLang="zh-CN" dirty="0"/>
              <a:t> </a:t>
            </a:r>
            <a:r>
              <a:rPr lang="en-US" altLang="zh-CN" i="1" dirty="0"/>
              <a:t>p</a:t>
            </a:r>
            <a:r>
              <a:rPr lang="en-US" altLang="zh-CN" dirty="0"/>
              <a:t> </a:t>
            </a:r>
            <a:r>
              <a:rPr lang="en-US" altLang="zh-CN" dirty="0">
                <a:sym typeface="Symbol" pitchFamily="18" charset="2"/>
              </a:rPr>
              <a:t></a:t>
            </a:r>
            <a:r>
              <a:rPr lang="en-US" altLang="zh-CN" dirty="0"/>
              <a:t> 1 )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在数组的每个位置</a:t>
            </a:r>
            <a:r>
              <a:rPr lang="en-US" altLang="zh-CN" i="1" dirty="0" err="1"/>
              <a:t>i</a:t>
            </a:r>
            <a:r>
              <a:rPr lang="en-US" altLang="zh-CN" i="1" dirty="0"/>
              <a:t> </a:t>
            </a:r>
            <a:r>
              <a:rPr lang="en-US" altLang="zh-CN" dirty="0"/>
              <a:t>( 0 </a:t>
            </a:r>
            <a:r>
              <a:rPr lang="en-US" altLang="zh-CN" dirty="0">
                <a:sym typeface="Symbol" pitchFamily="18" charset="2"/>
              </a:rPr>
              <a:t> </a:t>
            </a:r>
            <a:r>
              <a:rPr lang="en-US" altLang="zh-CN" i="1" dirty="0" err="1"/>
              <a:t>i</a:t>
            </a:r>
            <a:r>
              <a:rPr lang="en-US" altLang="zh-CN" i="1" dirty="0"/>
              <a:t> </a:t>
            </a:r>
            <a:r>
              <a:rPr lang="en-US" altLang="zh-CN" dirty="0"/>
              <a:t>&lt; </a:t>
            </a:r>
            <a:r>
              <a:rPr lang="en-US" altLang="zh-CN" i="1" dirty="0"/>
              <a:t>n </a:t>
            </a:r>
            <a:r>
              <a:rPr lang="en-US" altLang="zh-CN" dirty="0"/>
              <a:t>)</a:t>
            </a:r>
            <a:r>
              <a:rPr lang="zh-CN" altLang="en-US" dirty="0"/>
              <a:t>搜索成功的概率相同，均为 </a:t>
            </a:r>
            <a:r>
              <a:rPr lang="en-US" altLang="zh-CN" i="1" dirty="0" err="1"/>
              <a:t>p</a:t>
            </a:r>
            <a:r>
              <a:rPr lang="en-US" altLang="zh-CN" dirty="0" err="1"/>
              <a:t>/</a:t>
            </a:r>
            <a:r>
              <a:rPr lang="en-US" altLang="zh-CN" i="1" dirty="0" err="1"/>
              <a:t>n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A82E19-5DDF-4D40-A8D6-A02EE46F3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916C5A-A5E2-464A-B6F4-2E6879A32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C5318B-2DF9-48D5-A639-74E3E570B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59</a:t>
            </a:fld>
            <a:endParaRPr lang="zh-CN" altLang="en-US" dirty="0"/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381651D3-8359-4128-9FF8-565F721959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5403373"/>
              </p:ext>
            </p:extLst>
          </p:nvPr>
        </p:nvGraphicFramePr>
        <p:xfrm>
          <a:off x="1879424" y="3820484"/>
          <a:ext cx="3168650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473200" imgH="355600" progId="Equation.3">
                  <p:embed/>
                </p:oleObj>
              </mc:Choice>
              <mc:Fallback>
                <p:oleObj name="公式" r:id="rId2" imgW="1473200" imgH="355600" progId="Equation.3">
                  <p:embed/>
                  <p:pic>
                    <p:nvPicPr>
                      <p:cNvPr id="8909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9424" y="3820484"/>
                        <a:ext cx="3168650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>
            <a:extLst>
              <a:ext uri="{FF2B5EF4-FFF2-40B4-BE49-F238E27FC236}">
                <a16:creationId xmlns:a16="http://schemas.microsoft.com/office/drawing/2014/main" id="{F2C18385-BD86-4C16-A3EE-F1A6D29073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298961"/>
              </p:ext>
            </p:extLst>
          </p:nvPr>
        </p:nvGraphicFramePr>
        <p:xfrm>
          <a:off x="1879424" y="4684084"/>
          <a:ext cx="5688013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2819400" imgH="431800" progId="Equation.3">
                  <p:embed/>
                </p:oleObj>
              </mc:Choice>
              <mc:Fallback>
                <p:oleObj name="公式" r:id="rId4" imgW="2819400" imgH="431800" progId="Equation.3">
                  <p:embed/>
                  <p:pic>
                    <p:nvPicPr>
                      <p:cNvPr id="8909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9424" y="4684084"/>
                        <a:ext cx="5688013" cy="86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EC079BBD-326D-47C1-BB0D-6476949499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3164875"/>
              </p:ext>
            </p:extLst>
          </p:nvPr>
        </p:nvGraphicFramePr>
        <p:xfrm>
          <a:off x="1447624" y="5693734"/>
          <a:ext cx="590550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857500" imgH="431800" progId="Equation.DSMT4">
                  <p:embed/>
                </p:oleObj>
              </mc:Choice>
              <mc:Fallback>
                <p:oleObj name="Equation" r:id="rId6" imgW="2857500" imgH="431800" progId="Equation.DSMT4">
                  <p:embed/>
                  <p:pic>
                    <p:nvPicPr>
                      <p:cNvPr id="8909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624" y="5693734"/>
                        <a:ext cx="5905500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7470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A76CDC6-BEC4-4B15-A9D5-E161D6969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问题求解</a:t>
            </a:r>
            <a:r>
              <a:rPr lang="en-US" altLang="zh-CN" sz="1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(Problem Solving)</a:t>
            </a:r>
            <a:br>
              <a:rPr lang="en-US" altLang="zh-CN" sz="1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r>
              <a:rPr lang="en-US" altLang="zh-CN" sz="1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e.g. </a:t>
            </a:r>
            <a:r>
              <a:rPr lang="zh-CN" altLang="en-US" sz="1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旅行最短路径问题（</a:t>
            </a:r>
            <a:r>
              <a:rPr lang="en-US" altLang="zh-CN" sz="1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TSP</a:t>
            </a:r>
            <a:r>
              <a:rPr lang="zh-CN" altLang="en-US" sz="1800" b="1" dirty="0"/>
              <a:t>）</a:t>
            </a:r>
            <a:endParaRPr lang="zh-CN" altLang="en-US" sz="1800" dirty="0"/>
          </a:p>
          <a:p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898395C-56B3-4921-98EA-D53E10B67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A39B85C-7FAD-48F0-8316-330F258B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879915-0C8B-4E2E-B61B-86B2CB4FF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grpSp>
        <p:nvGrpSpPr>
          <p:cNvPr id="8" name="Group 22">
            <a:extLst>
              <a:ext uri="{FF2B5EF4-FFF2-40B4-BE49-F238E27FC236}">
                <a16:creationId xmlns:a16="http://schemas.microsoft.com/office/drawing/2014/main" id="{05138416-14EF-4377-ADF3-7EBB0CED98B5}"/>
              </a:ext>
            </a:extLst>
          </p:cNvPr>
          <p:cNvGrpSpPr>
            <a:grpSpLocks/>
          </p:cNvGrpSpPr>
          <p:nvPr/>
        </p:nvGrpSpPr>
        <p:grpSpPr bwMode="auto">
          <a:xfrm>
            <a:off x="6911672" y="265089"/>
            <a:ext cx="2049462" cy="1841500"/>
            <a:chOff x="3742" y="119"/>
            <a:chExt cx="1783" cy="1689"/>
          </a:xfrm>
        </p:grpSpPr>
        <p:sp>
          <p:nvSpPr>
            <p:cNvPr id="9" name="Oval 4">
              <a:extLst>
                <a:ext uri="{FF2B5EF4-FFF2-40B4-BE49-F238E27FC236}">
                  <a16:creationId xmlns:a16="http://schemas.microsoft.com/office/drawing/2014/main" id="{0504DCD3-7175-4BC2-8D28-72D42D61AB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5" y="233"/>
              <a:ext cx="377" cy="307"/>
            </a:xfrm>
            <a:prstGeom prst="ellipse">
              <a:avLst/>
            </a:prstGeom>
            <a:noFill/>
            <a:ln w="635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en-US" altLang="zh-CN"/>
                <a:t>1</a:t>
              </a:r>
            </a:p>
          </p:txBody>
        </p:sp>
        <p:sp>
          <p:nvSpPr>
            <p:cNvPr id="10" name="Oval 6">
              <a:extLst>
                <a:ext uri="{FF2B5EF4-FFF2-40B4-BE49-F238E27FC236}">
                  <a16:creationId xmlns:a16="http://schemas.microsoft.com/office/drawing/2014/main" id="{27C5DDE3-2CB0-4A74-8E3F-594782D19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5" y="1430"/>
              <a:ext cx="377" cy="307"/>
            </a:xfrm>
            <a:prstGeom prst="ellipse">
              <a:avLst/>
            </a:prstGeom>
            <a:noFill/>
            <a:ln w="635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en-US" altLang="zh-CN"/>
                <a:t>3</a:t>
              </a:r>
            </a:p>
          </p:txBody>
        </p:sp>
        <p:sp>
          <p:nvSpPr>
            <p:cNvPr id="11" name="Oval 7">
              <a:extLst>
                <a:ext uri="{FF2B5EF4-FFF2-40B4-BE49-F238E27FC236}">
                  <a16:creationId xmlns:a16="http://schemas.microsoft.com/office/drawing/2014/main" id="{96EAABA5-0541-4951-B842-F96260829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4" y="233"/>
              <a:ext cx="377" cy="307"/>
            </a:xfrm>
            <a:prstGeom prst="ellipse">
              <a:avLst/>
            </a:prstGeom>
            <a:noFill/>
            <a:ln w="635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en-US" altLang="zh-CN"/>
                <a:t>2</a:t>
              </a:r>
            </a:p>
          </p:txBody>
        </p:sp>
        <p:sp>
          <p:nvSpPr>
            <p:cNvPr id="12" name="Oval 8">
              <a:extLst>
                <a:ext uri="{FF2B5EF4-FFF2-40B4-BE49-F238E27FC236}">
                  <a16:creationId xmlns:a16="http://schemas.microsoft.com/office/drawing/2014/main" id="{32A1DB0E-2689-421D-A5F0-8BCCF371AA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4" y="1430"/>
              <a:ext cx="377" cy="307"/>
            </a:xfrm>
            <a:prstGeom prst="ellipse">
              <a:avLst/>
            </a:prstGeom>
            <a:noFill/>
            <a:ln w="635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en-US" altLang="zh-CN"/>
                <a:t>4</a:t>
              </a:r>
            </a:p>
          </p:txBody>
        </p:sp>
        <p:sp>
          <p:nvSpPr>
            <p:cNvPr id="13" name="Line 9">
              <a:extLst>
                <a:ext uri="{FF2B5EF4-FFF2-40B4-BE49-F238E27FC236}">
                  <a16:creationId xmlns:a16="http://schemas.microsoft.com/office/drawing/2014/main" id="{AB94BF01-6A0B-4CCF-B910-2F45F2071F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17" y="366"/>
              <a:ext cx="917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" name="Line 10">
              <a:extLst>
                <a:ext uri="{FF2B5EF4-FFF2-40B4-BE49-F238E27FC236}">
                  <a16:creationId xmlns:a16="http://schemas.microsoft.com/office/drawing/2014/main" id="{B10E7C1E-58D7-4BEE-ABFC-E4AFE04C74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9" y="527"/>
              <a:ext cx="18" cy="880"/>
            </a:xfrm>
            <a:prstGeom prst="line">
              <a:avLst/>
            </a:prstGeom>
            <a:noFill/>
            <a:ln w="6350">
              <a:solidFill>
                <a:srgbClr val="99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" name="Line 11">
              <a:extLst>
                <a:ext uri="{FF2B5EF4-FFF2-40B4-BE49-F238E27FC236}">
                  <a16:creationId xmlns:a16="http://schemas.microsoft.com/office/drawing/2014/main" id="{F58573F8-D787-4A3E-B0F2-838831939C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59" y="1615"/>
              <a:ext cx="975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" name="Line 12">
              <a:extLst>
                <a:ext uri="{FF2B5EF4-FFF2-40B4-BE49-F238E27FC236}">
                  <a16:creationId xmlns:a16="http://schemas.microsoft.com/office/drawing/2014/main" id="{46B721E2-9E9A-4272-A64A-ED7B23FAB9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06" y="574"/>
              <a:ext cx="0" cy="833"/>
            </a:xfrm>
            <a:prstGeom prst="line">
              <a:avLst/>
            </a:prstGeom>
            <a:noFill/>
            <a:ln w="6350">
              <a:solidFill>
                <a:srgbClr val="99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5B2D6D70-CF63-42AB-AF11-534D1766DE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59" y="522"/>
              <a:ext cx="1033" cy="937"/>
            </a:xfrm>
            <a:prstGeom prst="line">
              <a:avLst/>
            </a:prstGeom>
            <a:noFill/>
            <a:ln w="6350">
              <a:solidFill>
                <a:srgbClr val="99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6B73A2F2-88B4-4757-9E2B-57CC2F506C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02" y="522"/>
              <a:ext cx="1090" cy="937"/>
            </a:xfrm>
            <a:prstGeom prst="line">
              <a:avLst/>
            </a:prstGeom>
            <a:noFill/>
            <a:ln w="6350">
              <a:solidFill>
                <a:srgbClr val="99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" name="Text Box 15">
              <a:extLst>
                <a:ext uri="{FF2B5EF4-FFF2-40B4-BE49-F238E27FC236}">
                  <a16:creationId xmlns:a16="http://schemas.microsoft.com/office/drawing/2014/main" id="{F36A4963-160A-491A-9B0B-1BCD2C8140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5" y="119"/>
              <a:ext cx="27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/>
                <a:t>30</a:t>
              </a:r>
            </a:p>
          </p:txBody>
        </p:sp>
        <p:sp>
          <p:nvSpPr>
            <p:cNvPr id="20" name="Text Box 16">
              <a:extLst>
                <a:ext uri="{FF2B5EF4-FFF2-40B4-BE49-F238E27FC236}">
                  <a16:creationId xmlns:a16="http://schemas.microsoft.com/office/drawing/2014/main" id="{FC50CD0A-46CE-4572-8BB1-E4FADE04CB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2" y="848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/>
                <a:t>6</a:t>
              </a:r>
            </a:p>
          </p:txBody>
        </p:sp>
        <p:sp>
          <p:nvSpPr>
            <p:cNvPr id="21" name="Text Box 17">
              <a:extLst>
                <a:ext uri="{FF2B5EF4-FFF2-40B4-BE49-F238E27FC236}">
                  <a16:creationId xmlns:a16="http://schemas.microsoft.com/office/drawing/2014/main" id="{E02D5AC5-2276-4899-9884-8A4B08D2BA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49" y="834"/>
              <a:ext cx="27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/>
                <a:t>10</a:t>
              </a:r>
            </a:p>
          </p:txBody>
        </p:sp>
        <p:sp>
          <p:nvSpPr>
            <p:cNvPr id="22" name="Text Box 18">
              <a:extLst>
                <a:ext uri="{FF2B5EF4-FFF2-40B4-BE49-F238E27FC236}">
                  <a16:creationId xmlns:a16="http://schemas.microsoft.com/office/drawing/2014/main" id="{025DF304-1D1B-45AF-9297-9232C11F95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8" y="1577"/>
              <a:ext cx="27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/>
                <a:t>20</a:t>
              </a:r>
            </a:p>
          </p:txBody>
        </p:sp>
        <p:sp>
          <p:nvSpPr>
            <p:cNvPr id="23" name="Text Box 19">
              <a:extLst>
                <a:ext uri="{FF2B5EF4-FFF2-40B4-BE49-F238E27FC236}">
                  <a16:creationId xmlns:a16="http://schemas.microsoft.com/office/drawing/2014/main" id="{2A113241-DFB5-49D6-92AE-23EC55350C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33" y="522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/>
                <a:t>5</a:t>
              </a:r>
            </a:p>
          </p:txBody>
        </p:sp>
        <p:sp>
          <p:nvSpPr>
            <p:cNvPr id="24" name="Text Box 20">
              <a:extLst>
                <a:ext uri="{FF2B5EF4-FFF2-40B4-BE49-F238E27FC236}">
                  <a16:creationId xmlns:a16="http://schemas.microsoft.com/office/drawing/2014/main" id="{8AB53D4B-2666-44BA-ACF5-D011ADA639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33" y="1147"/>
              <a:ext cx="19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/>
                <a:t>4</a:t>
              </a:r>
            </a:p>
          </p:txBody>
        </p:sp>
      </p:grpSp>
      <p:cxnSp>
        <p:nvCxnSpPr>
          <p:cNvPr id="25" name="直接箭头连接符 2">
            <a:extLst>
              <a:ext uri="{FF2B5EF4-FFF2-40B4-BE49-F238E27FC236}">
                <a16:creationId xmlns:a16="http://schemas.microsoft.com/office/drawing/2014/main" id="{BCDBE27F-F38A-4C7F-9615-B097DD0170EB}"/>
              </a:ext>
            </a:extLst>
          </p:cNvPr>
          <p:cNvCxnSpPr>
            <a:cxnSpLocks noChangeShapeType="1"/>
            <a:endCxn id="9" idx="1"/>
          </p:cNvCxnSpPr>
          <p:nvPr/>
        </p:nvCxnSpPr>
        <p:spPr bwMode="auto">
          <a:xfrm>
            <a:off x="6687834" y="334939"/>
            <a:ext cx="371475" cy="103188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4" name="Organization Chart 9">
            <a:extLst>
              <a:ext uri="{FF2B5EF4-FFF2-40B4-BE49-F238E27FC236}">
                <a16:creationId xmlns:a16="http://schemas.microsoft.com/office/drawing/2014/main" id="{A08709A5-B632-4A1D-821B-44228AF78827}"/>
              </a:ext>
            </a:extLst>
          </p:cNvPr>
          <p:cNvGrpSpPr>
            <a:grpSpLocks/>
          </p:cNvGrpSpPr>
          <p:nvPr/>
        </p:nvGrpSpPr>
        <p:grpSpPr bwMode="auto">
          <a:xfrm>
            <a:off x="-376729" y="1196975"/>
            <a:ext cx="7732713" cy="5113338"/>
            <a:chOff x="791" y="1077"/>
            <a:chExt cx="4871" cy="4673"/>
          </a:xfrm>
        </p:grpSpPr>
        <p:graphicFrame>
          <p:nvGraphicFramePr>
            <p:cNvPr id="65" name="图示 64">
              <a:extLst>
                <a:ext uri="{FF2B5EF4-FFF2-40B4-BE49-F238E27FC236}">
                  <a16:creationId xmlns:a16="http://schemas.microsoft.com/office/drawing/2014/main" id="{FC4B7B65-7C6A-4CFF-90A5-17914019B46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42981361"/>
                </p:ext>
              </p:extLst>
            </p:nvPr>
          </p:nvGraphicFramePr>
          <p:xfrm>
            <a:off x="791" y="1077"/>
            <a:ext cx="4871" cy="467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66" name="Rectangle 72">
              <a:extLst>
                <a:ext uri="{FF2B5EF4-FFF2-40B4-BE49-F238E27FC236}">
                  <a16:creationId xmlns:a16="http://schemas.microsoft.com/office/drawing/2014/main" id="{0FB9121C-23A2-4EF6-9539-10DC92C40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9" y="4038"/>
              <a:ext cx="1134" cy="39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CN" altLang="en-US" sz="2000" b="0" i="0" u="none" strike="noStrike" cap="none" normalizeH="0" baseline="0">
                  <a:ln>
                    <a:noFill/>
                  </a:ln>
                  <a:solidFill>
                    <a:srgbClr val="3907F1"/>
                  </a:solidFill>
                  <a:effectLst/>
                  <a:latin typeface="Arial" pitchFamily="34" charset="0"/>
                  <a:ea typeface="宋体" pitchFamily="2" charset="-122"/>
                </a:rPr>
                <a:t>证明正确性</a:t>
              </a:r>
            </a:p>
          </p:txBody>
        </p:sp>
        <p:sp>
          <p:nvSpPr>
            <p:cNvPr id="67" name="Rectangle 73">
              <a:extLst>
                <a:ext uri="{FF2B5EF4-FFF2-40B4-BE49-F238E27FC236}">
                  <a16:creationId xmlns:a16="http://schemas.microsoft.com/office/drawing/2014/main" id="{A675DF5B-B07B-4576-900E-20EE7ED51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9" y="4696"/>
              <a:ext cx="1134" cy="39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CN" altLang="en-US" sz="2000" b="0" i="0" u="none" strike="noStrike" cap="none" normalizeH="0" baseline="0">
                  <a:ln>
                    <a:noFill/>
                  </a:ln>
                  <a:solidFill>
                    <a:srgbClr val="3907F1"/>
                  </a:solidFill>
                  <a:effectLst/>
                  <a:latin typeface="Arial" pitchFamily="34" charset="0"/>
                  <a:ea typeface="宋体" pitchFamily="2" charset="-122"/>
                </a:rPr>
                <a:t>算法性能分析</a:t>
              </a:r>
            </a:p>
          </p:txBody>
        </p:sp>
        <p:sp>
          <p:nvSpPr>
            <p:cNvPr id="68" name="Rectangle 74">
              <a:extLst>
                <a:ext uri="{FF2B5EF4-FFF2-40B4-BE49-F238E27FC236}">
                  <a16:creationId xmlns:a16="http://schemas.microsoft.com/office/drawing/2014/main" id="{BB72A3E4-269B-48A8-BCD1-225CB1E850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9" y="5354"/>
              <a:ext cx="1134" cy="39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CN" altLang="en-US" sz="2000" b="0" i="0" u="none" strike="noStrike" cap="none" normalizeH="0" baseline="0">
                  <a:ln>
                    <a:noFill/>
                  </a:ln>
                  <a:solidFill>
                    <a:srgbClr val="3907F1"/>
                  </a:solidFill>
                  <a:effectLst/>
                  <a:latin typeface="Arial" pitchFamily="34" charset="0"/>
                  <a:ea typeface="宋体" pitchFamily="2" charset="-122"/>
                </a:rPr>
                <a:t>设计实现</a:t>
              </a:r>
              <a:r>
                <a:rPr kumimoji="1" lang="zh-CN" altLang="en-US" sz="2000" b="1" i="0" u="none" strike="noStrike" cap="none" normalizeH="0" baseline="0">
                  <a:ln>
                    <a:noFill/>
                  </a:ln>
                  <a:solidFill>
                    <a:srgbClr val="F72401"/>
                  </a:solidFill>
                  <a:effectLst/>
                  <a:latin typeface="Arial" pitchFamily="34" charset="0"/>
                  <a:ea typeface="宋体" pitchFamily="2" charset="-122"/>
                </a:rPr>
                <a:t>程序</a:t>
              </a:r>
            </a:p>
          </p:txBody>
        </p: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EBEAA185-5FD6-4511-8469-FAF360428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7597" y="1123950"/>
            <a:ext cx="3960812" cy="8636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8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 sz="2000">
                <a:solidFill>
                  <a:srgbClr val="3907F1"/>
                </a:solidFill>
              </a:rPr>
              <a:t>理解问题</a:t>
            </a:r>
            <a:r>
              <a:rPr kumimoji="1" lang="en-US" altLang="zh-CN" sz="2000">
                <a:solidFill>
                  <a:srgbClr val="3907F1"/>
                </a:solidFill>
                <a:latin typeface="Times New Roman" pitchFamily="18" charset="0"/>
              </a:rPr>
              <a:t>—</a:t>
            </a:r>
            <a:r>
              <a:rPr kumimoji="1" lang="zh-CN" altLang="en-US" sz="2000">
                <a:solidFill>
                  <a:srgbClr val="3907F1"/>
                </a:solidFill>
              </a:rPr>
              <a:t>问题抽象描述</a:t>
            </a:r>
          </a:p>
        </p:txBody>
      </p:sp>
      <p:sp>
        <p:nvSpPr>
          <p:cNvPr id="70" name="Oval 70">
            <a:extLst>
              <a:ext uri="{FF2B5EF4-FFF2-40B4-BE49-F238E27FC236}">
                <a16:creationId xmlns:a16="http://schemas.microsoft.com/office/drawing/2014/main" id="{DC1BBBA4-9DCE-4EB9-8DB6-0AE47B210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7959" y="2205038"/>
            <a:ext cx="3095625" cy="1223962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8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 sz="2000" dirty="0">
                <a:solidFill>
                  <a:srgbClr val="3907F1"/>
                </a:solidFill>
              </a:rPr>
              <a:t>选择数据结构</a:t>
            </a:r>
          </a:p>
          <a:p>
            <a:pPr algn="ctr"/>
            <a:r>
              <a:rPr kumimoji="1" lang="zh-CN" altLang="en-US" sz="2000" dirty="0">
                <a:solidFill>
                  <a:srgbClr val="3907F1"/>
                </a:solidFill>
              </a:rPr>
              <a:t>设计算法策略</a:t>
            </a:r>
          </a:p>
          <a:p>
            <a:pPr algn="ctr"/>
            <a:r>
              <a:rPr kumimoji="1" lang="zh-CN" altLang="en-US" sz="2000" dirty="0">
                <a:solidFill>
                  <a:srgbClr val="3907F1"/>
                </a:solidFill>
              </a:rPr>
              <a:t>（贪心，回溯，分支限界）</a:t>
            </a:r>
          </a:p>
        </p:txBody>
      </p:sp>
      <p:sp>
        <p:nvSpPr>
          <p:cNvPr id="71" name="Rectangle 75">
            <a:extLst>
              <a:ext uri="{FF2B5EF4-FFF2-40B4-BE49-F238E27FC236}">
                <a16:creationId xmlns:a16="http://schemas.microsoft.com/office/drawing/2014/main" id="{93D19151-8B7D-405E-BDAA-0C6E62B27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7097" y="3716338"/>
            <a:ext cx="1800225" cy="433387"/>
          </a:xfrm>
          <a:prstGeom prst="rect">
            <a:avLst/>
          </a:prstGeom>
          <a:solidFill>
            <a:schemeClr val="bg1"/>
          </a:solidFill>
          <a:ln w="25400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 sz="2000">
                <a:solidFill>
                  <a:srgbClr val="3907F1"/>
                </a:solidFill>
              </a:rPr>
              <a:t>设计</a:t>
            </a:r>
            <a:r>
              <a:rPr kumimoji="1" lang="zh-CN" altLang="en-US" sz="2000" b="1">
                <a:solidFill>
                  <a:srgbClr val="F72401"/>
                </a:solidFill>
              </a:rPr>
              <a:t>算法</a:t>
            </a:r>
          </a:p>
        </p:txBody>
      </p:sp>
      <p:sp>
        <p:nvSpPr>
          <p:cNvPr id="72" name="Line 76">
            <a:extLst>
              <a:ext uri="{FF2B5EF4-FFF2-40B4-BE49-F238E27FC236}">
                <a16:creationId xmlns:a16="http://schemas.microsoft.com/office/drawing/2014/main" id="{49096118-AFBE-42DE-90A5-8E5F5327049E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2284" y="1989138"/>
            <a:ext cx="0" cy="2159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3" name="Line 78">
            <a:extLst>
              <a:ext uri="{FF2B5EF4-FFF2-40B4-BE49-F238E27FC236}">
                <a16:creationId xmlns:a16="http://schemas.microsoft.com/office/drawing/2014/main" id="{5B8C35D5-6925-4263-87F2-618D683BE70E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2284" y="4148138"/>
            <a:ext cx="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4" name="Line 81">
            <a:extLst>
              <a:ext uri="{FF2B5EF4-FFF2-40B4-BE49-F238E27FC236}">
                <a16:creationId xmlns:a16="http://schemas.microsoft.com/office/drawing/2014/main" id="{2E817300-222C-4CE5-A29A-17AF554B2CFA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2284" y="3429000"/>
            <a:ext cx="0" cy="2873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5" name="Line 82">
            <a:extLst>
              <a:ext uri="{FF2B5EF4-FFF2-40B4-BE49-F238E27FC236}">
                <a16:creationId xmlns:a16="http://schemas.microsoft.com/office/drawing/2014/main" id="{A788E5A3-0E84-4807-AC6D-DC7284E84B87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2284" y="4868863"/>
            <a:ext cx="0" cy="2873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6" name="Line 85">
            <a:extLst>
              <a:ext uri="{FF2B5EF4-FFF2-40B4-BE49-F238E27FC236}">
                <a16:creationId xmlns:a16="http://schemas.microsoft.com/office/drawing/2014/main" id="{A2C2B829-BCB9-455D-8876-228D6986FB77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2284" y="5589588"/>
            <a:ext cx="0" cy="2873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7" name="Line 86">
            <a:extLst>
              <a:ext uri="{FF2B5EF4-FFF2-40B4-BE49-F238E27FC236}">
                <a16:creationId xmlns:a16="http://schemas.microsoft.com/office/drawing/2014/main" id="{F6E2F92A-58DE-4189-9873-4345466895B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63134" y="2852738"/>
            <a:ext cx="504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" name="Line 87">
            <a:extLst>
              <a:ext uri="{FF2B5EF4-FFF2-40B4-BE49-F238E27FC236}">
                <a16:creationId xmlns:a16="http://schemas.microsoft.com/office/drawing/2014/main" id="{2769663B-01B4-488B-BE83-EE48DEE9733B}"/>
              </a:ext>
            </a:extLst>
          </p:cNvPr>
          <p:cNvSpPr>
            <a:spLocks noChangeShapeType="1"/>
          </p:cNvSpPr>
          <p:nvPr/>
        </p:nvSpPr>
        <p:spPr bwMode="auto">
          <a:xfrm>
            <a:off x="4663584" y="2779713"/>
            <a:ext cx="431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9" name="Line 88">
            <a:extLst>
              <a:ext uri="{FF2B5EF4-FFF2-40B4-BE49-F238E27FC236}">
                <a16:creationId xmlns:a16="http://schemas.microsoft.com/office/drawing/2014/main" id="{80027DBB-3D3B-4AE3-831C-2309A528915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3134" y="2852738"/>
            <a:ext cx="0" cy="10080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" name="Line 89">
            <a:extLst>
              <a:ext uri="{FF2B5EF4-FFF2-40B4-BE49-F238E27FC236}">
                <a16:creationId xmlns:a16="http://schemas.microsoft.com/office/drawing/2014/main" id="{477AADE5-00BB-4E2F-BB9E-A5F48B509B6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3134" y="3860800"/>
            <a:ext cx="12239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1" name="Line 90">
            <a:extLst>
              <a:ext uri="{FF2B5EF4-FFF2-40B4-BE49-F238E27FC236}">
                <a16:creationId xmlns:a16="http://schemas.microsoft.com/office/drawing/2014/main" id="{A8BAC682-7775-496C-B85F-A1EB0873A6A3}"/>
              </a:ext>
            </a:extLst>
          </p:cNvPr>
          <p:cNvSpPr>
            <a:spLocks noChangeShapeType="1"/>
          </p:cNvSpPr>
          <p:nvPr/>
        </p:nvSpPr>
        <p:spPr bwMode="auto">
          <a:xfrm>
            <a:off x="5095384" y="2779713"/>
            <a:ext cx="0" cy="10810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2" name="Line 91">
            <a:extLst>
              <a:ext uri="{FF2B5EF4-FFF2-40B4-BE49-F238E27FC236}">
                <a16:creationId xmlns:a16="http://schemas.microsoft.com/office/drawing/2014/main" id="{61BA1E24-6F53-4F0A-B230-D117F7FCCA8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87322" y="3860800"/>
            <a:ext cx="10080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3" name="Line 92">
            <a:extLst>
              <a:ext uri="{FF2B5EF4-FFF2-40B4-BE49-F238E27FC236}">
                <a16:creationId xmlns:a16="http://schemas.microsoft.com/office/drawing/2014/main" id="{6E7884F3-989F-424E-A4E9-27BED46EADAE}"/>
              </a:ext>
            </a:extLst>
          </p:cNvPr>
          <p:cNvSpPr>
            <a:spLocks noChangeShapeType="1"/>
          </p:cNvSpPr>
          <p:nvPr/>
        </p:nvSpPr>
        <p:spPr bwMode="auto">
          <a:xfrm>
            <a:off x="4087322" y="5372100"/>
            <a:ext cx="504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4" name="Line 93">
            <a:extLst>
              <a:ext uri="{FF2B5EF4-FFF2-40B4-BE49-F238E27FC236}">
                <a16:creationId xmlns:a16="http://schemas.microsoft.com/office/drawing/2014/main" id="{5085C047-2234-47BC-A3DA-E2169DE40F9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92147" y="3860800"/>
            <a:ext cx="0" cy="15113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5" name="Line 94">
            <a:extLst>
              <a:ext uri="{FF2B5EF4-FFF2-40B4-BE49-F238E27FC236}">
                <a16:creationId xmlns:a16="http://schemas.microsoft.com/office/drawing/2014/main" id="{32885703-2155-4301-B953-6A3417E84C9F}"/>
              </a:ext>
            </a:extLst>
          </p:cNvPr>
          <p:cNvSpPr>
            <a:spLocks noChangeShapeType="1"/>
          </p:cNvSpPr>
          <p:nvPr/>
        </p:nvSpPr>
        <p:spPr bwMode="auto">
          <a:xfrm>
            <a:off x="1567959" y="3860800"/>
            <a:ext cx="0" cy="7921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6" name="Line 95">
            <a:extLst>
              <a:ext uri="{FF2B5EF4-FFF2-40B4-BE49-F238E27FC236}">
                <a16:creationId xmlns:a16="http://schemas.microsoft.com/office/drawing/2014/main" id="{FE5437E1-4D26-40F3-9835-85C18C473837}"/>
              </a:ext>
            </a:extLst>
          </p:cNvPr>
          <p:cNvSpPr>
            <a:spLocks noChangeShapeType="1"/>
          </p:cNvSpPr>
          <p:nvPr/>
        </p:nvSpPr>
        <p:spPr bwMode="auto">
          <a:xfrm>
            <a:off x="1567959" y="4652963"/>
            <a:ext cx="7191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7" name="Rectangle 96">
            <a:extLst>
              <a:ext uri="{FF2B5EF4-FFF2-40B4-BE49-F238E27FC236}">
                <a16:creationId xmlns:a16="http://schemas.microsoft.com/office/drawing/2014/main" id="{C9C4A240-350F-4AF4-B5B9-EF4040099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5425" y="4661740"/>
            <a:ext cx="1871663" cy="431800"/>
          </a:xfrm>
          <a:prstGeom prst="rect">
            <a:avLst/>
          </a:prstGeom>
          <a:solidFill>
            <a:schemeClr val="bg1"/>
          </a:solidFill>
          <a:ln w="25400" algn="ctr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 sz="2000">
                <a:solidFill>
                  <a:srgbClr val="3907F1"/>
                </a:solidFill>
              </a:rPr>
              <a:t>编译</a:t>
            </a:r>
            <a:r>
              <a:rPr kumimoji="1" lang="en-US" altLang="zh-CN" sz="2000">
                <a:solidFill>
                  <a:srgbClr val="3907F1"/>
                </a:solidFill>
              </a:rPr>
              <a:t>-</a:t>
            </a:r>
            <a:r>
              <a:rPr kumimoji="1" lang="zh-CN" altLang="en-US" sz="2000">
                <a:solidFill>
                  <a:srgbClr val="3907F1"/>
                </a:solidFill>
              </a:rPr>
              <a:t>链接</a:t>
            </a:r>
          </a:p>
        </p:txBody>
      </p:sp>
      <p:sp>
        <p:nvSpPr>
          <p:cNvPr id="88" name="Line 98">
            <a:extLst>
              <a:ext uri="{FF2B5EF4-FFF2-40B4-BE49-F238E27FC236}">
                <a16:creationId xmlns:a16="http://schemas.microsoft.com/office/drawing/2014/main" id="{C3BA20E3-EC6B-44E6-86BD-B3BCDD6F9C02}"/>
              </a:ext>
            </a:extLst>
          </p:cNvPr>
          <p:cNvSpPr>
            <a:spLocks noChangeShapeType="1"/>
          </p:cNvSpPr>
          <p:nvPr/>
        </p:nvSpPr>
        <p:spPr bwMode="auto">
          <a:xfrm>
            <a:off x="4088910" y="6092824"/>
            <a:ext cx="2391552" cy="877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9" name="Line 99">
            <a:extLst>
              <a:ext uri="{FF2B5EF4-FFF2-40B4-BE49-F238E27FC236}">
                <a16:creationId xmlns:a16="http://schemas.microsoft.com/office/drawing/2014/main" id="{E8241C56-B81C-400E-B6FD-C12225026E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80463" y="5093540"/>
            <a:ext cx="0" cy="10080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0" name="Rectangle 100">
            <a:extLst>
              <a:ext uri="{FF2B5EF4-FFF2-40B4-BE49-F238E27FC236}">
                <a16:creationId xmlns:a16="http://schemas.microsoft.com/office/drawing/2014/main" id="{3A47957F-E94F-4A56-AEC1-88ECEC991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5425" y="3726702"/>
            <a:ext cx="1871663" cy="431800"/>
          </a:xfrm>
          <a:prstGeom prst="rect">
            <a:avLst/>
          </a:prstGeom>
          <a:solidFill>
            <a:schemeClr val="bg1"/>
          </a:solidFill>
          <a:ln w="25400" algn="ctr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 sz="2000">
                <a:solidFill>
                  <a:srgbClr val="3907F1"/>
                </a:solidFill>
              </a:rPr>
              <a:t>装载</a:t>
            </a:r>
          </a:p>
        </p:txBody>
      </p:sp>
      <p:sp>
        <p:nvSpPr>
          <p:cNvPr id="91" name="Line 101">
            <a:extLst>
              <a:ext uri="{FF2B5EF4-FFF2-40B4-BE49-F238E27FC236}">
                <a16:creationId xmlns:a16="http://schemas.microsoft.com/office/drawing/2014/main" id="{794ABC7B-1B0E-4524-B649-54E1D41F531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80463" y="4158502"/>
            <a:ext cx="0" cy="5032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2" name="Rectangle 102">
            <a:extLst>
              <a:ext uri="{FF2B5EF4-FFF2-40B4-BE49-F238E27FC236}">
                <a16:creationId xmlns:a16="http://schemas.microsoft.com/office/drawing/2014/main" id="{12F4DCEF-4D73-471F-B78D-29B6DD883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5425" y="2923656"/>
            <a:ext cx="1871663" cy="431800"/>
          </a:xfrm>
          <a:prstGeom prst="rect">
            <a:avLst/>
          </a:prstGeom>
          <a:solidFill>
            <a:schemeClr val="bg1"/>
          </a:solidFill>
          <a:ln w="25400" algn="ctr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 sz="2000">
                <a:solidFill>
                  <a:srgbClr val="3907F1"/>
                </a:solidFill>
              </a:rPr>
              <a:t>执行</a:t>
            </a:r>
            <a:r>
              <a:rPr kumimoji="1" lang="zh-CN" altLang="en-US" sz="2000" b="1">
                <a:solidFill>
                  <a:srgbClr val="F72401"/>
                </a:solidFill>
              </a:rPr>
              <a:t>进程</a:t>
            </a:r>
          </a:p>
        </p:txBody>
      </p:sp>
      <p:sp>
        <p:nvSpPr>
          <p:cNvPr id="93" name="Line 103">
            <a:extLst>
              <a:ext uri="{FF2B5EF4-FFF2-40B4-BE49-F238E27FC236}">
                <a16:creationId xmlns:a16="http://schemas.microsoft.com/office/drawing/2014/main" id="{7E5F4446-E53C-4312-9772-6B4C8B22634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80462" y="3364751"/>
            <a:ext cx="1" cy="3603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4" name="Oval 104">
            <a:extLst>
              <a:ext uri="{FF2B5EF4-FFF2-40B4-BE49-F238E27FC236}">
                <a16:creationId xmlns:a16="http://schemas.microsoft.com/office/drawing/2014/main" id="{C3C15D5C-D9EC-4CF8-847C-D6C729B20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202" y="1988253"/>
            <a:ext cx="1728787" cy="576262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008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 sz="2000">
                <a:solidFill>
                  <a:srgbClr val="3907F1"/>
                </a:solidFill>
              </a:rPr>
              <a:t>结果</a:t>
            </a:r>
          </a:p>
        </p:txBody>
      </p:sp>
      <p:sp>
        <p:nvSpPr>
          <p:cNvPr id="95" name="Line 106">
            <a:extLst>
              <a:ext uri="{FF2B5EF4-FFF2-40B4-BE49-F238E27FC236}">
                <a16:creationId xmlns:a16="http://schemas.microsoft.com/office/drawing/2014/main" id="{A0652EDE-6D39-4346-A59C-536DF260186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71138" y="2549769"/>
            <a:ext cx="5460" cy="3738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6" name="AutoShape 107">
            <a:extLst>
              <a:ext uri="{FF2B5EF4-FFF2-40B4-BE49-F238E27FC236}">
                <a16:creationId xmlns:a16="http://schemas.microsoft.com/office/drawing/2014/main" id="{19F5D7D6-9D65-426D-B1E4-02154F4C2246}"/>
              </a:ext>
            </a:extLst>
          </p:cNvPr>
          <p:cNvSpPr>
            <a:spLocks/>
          </p:cNvSpPr>
          <p:nvPr/>
        </p:nvSpPr>
        <p:spPr bwMode="auto">
          <a:xfrm>
            <a:off x="7482544" y="2934540"/>
            <a:ext cx="144463" cy="1223962"/>
          </a:xfrm>
          <a:prstGeom prst="rightBrace">
            <a:avLst>
              <a:gd name="adj1" fmla="val 7060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" name="Text Box 108">
            <a:extLst>
              <a:ext uri="{FF2B5EF4-FFF2-40B4-BE49-F238E27FC236}">
                <a16:creationId xmlns:a16="http://schemas.microsoft.com/office/drawing/2014/main" id="{E917716D-AB3F-4B55-96A7-86D5245283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7009" y="3334477"/>
            <a:ext cx="1098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dirty="0"/>
              <a:t>操作系统</a:t>
            </a:r>
          </a:p>
        </p:txBody>
      </p:sp>
      <p:sp>
        <p:nvSpPr>
          <p:cNvPr id="98" name="Text Box 109">
            <a:extLst>
              <a:ext uri="{FF2B5EF4-FFF2-40B4-BE49-F238E27FC236}">
                <a16:creationId xmlns:a16="http://schemas.microsoft.com/office/drawing/2014/main" id="{A2688CA9-F7D6-456C-8D8B-197DB03CE2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888" y="4668090"/>
            <a:ext cx="1098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dirty="0"/>
              <a:t>编译程序</a:t>
            </a:r>
          </a:p>
        </p:txBody>
      </p:sp>
      <p:sp>
        <p:nvSpPr>
          <p:cNvPr id="99" name="Text Box 110">
            <a:extLst>
              <a:ext uri="{FF2B5EF4-FFF2-40B4-BE49-F238E27FC236}">
                <a16:creationId xmlns:a16="http://schemas.microsoft.com/office/drawing/2014/main" id="{95844FD5-5D68-42E3-94D1-785A443F1A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4172" y="5639990"/>
            <a:ext cx="1295400" cy="92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dirty="0"/>
              <a:t>程序设计、数据结构、</a:t>
            </a:r>
          </a:p>
          <a:p>
            <a:pPr eaLnBrk="1" hangingPunct="1"/>
            <a:r>
              <a:rPr lang="zh-CN" altLang="en-US" dirty="0"/>
              <a:t>软件工程</a:t>
            </a:r>
          </a:p>
        </p:txBody>
      </p:sp>
      <p:sp>
        <p:nvSpPr>
          <p:cNvPr id="100" name="AutoShape 111">
            <a:extLst>
              <a:ext uri="{FF2B5EF4-FFF2-40B4-BE49-F238E27FC236}">
                <a16:creationId xmlns:a16="http://schemas.microsoft.com/office/drawing/2014/main" id="{F13311CA-49E7-46D1-88E9-BCEC199B84C5}"/>
              </a:ext>
            </a:extLst>
          </p:cNvPr>
          <p:cNvSpPr>
            <a:spLocks/>
          </p:cNvSpPr>
          <p:nvPr/>
        </p:nvSpPr>
        <p:spPr bwMode="auto">
          <a:xfrm>
            <a:off x="565588" y="1484313"/>
            <a:ext cx="215900" cy="3960812"/>
          </a:xfrm>
          <a:prstGeom prst="leftBrace">
            <a:avLst>
              <a:gd name="adj1" fmla="val 152880"/>
              <a:gd name="adj2" fmla="val 50662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1" name="Text Box 112">
            <a:extLst>
              <a:ext uri="{FF2B5EF4-FFF2-40B4-BE49-F238E27FC236}">
                <a16:creationId xmlns:a16="http://schemas.microsoft.com/office/drawing/2014/main" id="{852ECDBA-A9E4-42B1-8213-13DDAB3E4E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040" y="2709069"/>
            <a:ext cx="458788" cy="169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dirty="0"/>
              <a:t>算法设计与分析</a:t>
            </a:r>
          </a:p>
        </p:txBody>
      </p:sp>
    </p:spTree>
    <p:extLst>
      <p:ext uri="{BB962C8B-B14F-4D97-AF65-F5344CB8AC3E}">
        <p14:creationId xmlns:p14="http://schemas.microsoft.com/office/powerpoint/2010/main" val="34562345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AA03BC-E288-4B39-998D-2389A32C5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时间复杂性分析法则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7DEA0B-47E9-4466-8930-6A810ED61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462" y="819410"/>
            <a:ext cx="4466538" cy="5768411"/>
          </a:xfrm>
          <a:ln>
            <a:solidFill>
              <a:schemeClr val="tx1"/>
            </a:solidFill>
          </a:ln>
        </p:spPr>
        <p:txBody>
          <a:bodyPr/>
          <a:lstStyle/>
          <a:p>
            <a:pPr marL="216000" indent="0" eaLnBrk="1" hangingPunct="1">
              <a:lnSpc>
                <a:spcPct val="100000"/>
              </a:lnSpc>
              <a:buNone/>
            </a:pPr>
            <a:r>
              <a:rPr lang="zh-CN" altLang="en-US" b="1" dirty="0">
                <a:solidFill>
                  <a:srgbClr val="3907F1"/>
                </a:solidFill>
              </a:rPr>
              <a:t>非递归算法：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for / while </a:t>
            </a:r>
            <a:r>
              <a:rPr lang="zh-CN" altLang="en-US" dirty="0"/>
              <a:t>循环</a:t>
            </a:r>
          </a:p>
          <a:p>
            <a:pPr marL="0" indent="0" eaLnBrk="1" hangingPunct="1">
              <a:lnSpc>
                <a:spcPct val="120000"/>
              </a:lnSpc>
              <a:buNone/>
            </a:pPr>
            <a:r>
              <a:rPr lang="zh-CN" altLang="en-US" dirty="0"/>
              <a:t>      循环体内计算时间*循环次数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2.</a:t>
            </a:r>
            <a:r>
              <a:rPr lang="zh-CN" altLang="en-US" dirty="0"/>
              <a:t> 嵌套循环</a:t>
            </a:r>
          </a:p>
          <a:p>
            <a:pPr marL="0" indent="0" eaLnBrk="1" hangingPunct="1">
              <a:lnSpc>
                <a:spcPct val="120000"/>
              </a:lnSpc>
              <a:buNone/>
            </a:pPr>
            <a:r>
              <a:rPr lang="zh-CN" altLang="en-US" dirty="0"/>
              <a:t>       循环体内计算时间*所有循环次数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3.</a:t>
            </a:r>
            <a:r>
              <a:rPr lang="zh-CN" altLang="en-US" dirty="0"/>
              <a:t> 顺序语句</a:t>
            </a:r>
          </a:p>
          <a:p>
            <a:pPr marL="0" indent="0" eaLnBrk="1" hangingPunct="1">
              <a:lnSpc>
                <a:spcPct val="120000"/>
              </a:lnSpc>
              <a:buNone/>
            </a:pPr>
            <a:r>
              <a:rPr lang="zh-CN" altLang="en-US" dirty="0"/>
              <a:t>       各语句计算时间相加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4.</a:t>
            </a:r>
            <a:r>
              <a:rPr lang="zh-CN" altLang="en-US" dirty="0"/>
              <a:t> </a:t>
            </a:r>
            <a:r>
              <a:rPr lang="en-US" altLang="zh-CN" dirty="0"/>
              <a:t>if-else</a:t>
            </a:r>
            <a:r>
              <a:rPr lang="zh-CN" altLang="en-US" dirty="0"/>
              <a:t>语句</a:t>
            </a:r>
          </a:p>
          <a:p>
            <a:pPr marL="0" indent="0" eaLnBrk="1" hangingPunct="1">
              <a:lnSpc>
                <a:spcPct val="120000"/>
              </a:lnSpc>
              <a:buNone/>
            </a:pPr>
            <a:r>
              <a:rPr lang="en-US" altLang="zh-CN" dirty="0"/>
              <a:t>        if</a:t>
            </a:r>
            <a:r>
              <a:rPr lang="zh-CN" altLang="en-US" dirty="0"/>
              <a:t>语句计算时间和</a:t>
            </a:r>
            <a:r>
              <a:rPr lang="en-US" altLang="zh-CN" dirty="0"/>
              <a:t>else</a:t>
            </a:r>
            <a:r>
              <a:rPr lang="zh-CN" altLang="en-US" dirty="0"/>
              <a:t>语句计算时间的较大者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668202-AE67-465D-B3BA-F95876C80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BB5E41-93A6-45A8-9D38-B3BA5B1C8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A4E188-3CDC-49C9-AFBC-C710CCA3D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60</a:t>
            </a:fld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635E5D21-AD6F-4865-8851-6422EA9C416B}"/>
              </a:ext>
            </a:extLst>
          </p:cNvPr>
          <p:cNvSpPr txBox="1">
            <a:spLocks/>
          </p:cNvSpPr>
          <p:nvPr/>
        </p:nvSpPr>
        <p:spPr>
          <a:xfrm>
            <a:off x="4713402" y="819410"/>
            <a:ext cx="4307166" cy="576841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C00000"/>
              </a:buClr>
              <a:buFont typeface="微软雅黑 Light" panose="020B0502040204020203" pitchFamily="34" charset="-122"/>
              <a:buChar char="-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0">
              <a:lnSpc>
                <a:spcPct val="100000"/>
              </a:lnSpc>
              <a:buNone/>
            </a:pPr>
            <a:r>
              <a:rPr lang="zh-CN" altLang="en-US" b="1" dirty="0">
                <a:solidFill>
                  <a:srgbClr val="3907F1"/>
                </a:solidFill>
              </a:rPr>
              <a:t>递归算法：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1. </a:t>
            </a:r>
            <a:r>
              <a:rPr lang="zh-CN" altLang="en-US" dirty="0"/>
              <a:t>建立算法复杂性的递归方程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例如，第</a:t>
            </a:r>
            <a:r>
              <a:rPr lang="en-US" altLang="zh-CN" dirty="0"/>
              <a:t>2</a:t>
            </a:r>
            <a:r>
              <a:rPr lang="zh-CN" altLang="en-US" dirty="0"/>
              <a:t>章基于分治递归策略的各类算法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2. </a:t>
            </a:r>
            <a:r>
              <a:rPr lang="zh-CN" altLang="en-US" dirty="0"/>
              <a:t>求解递归方程</a:t>
            </a:r>
            <a:endParaRPr lang="en-US" altLang="zh-CN" dirty="0"/>
          </a:p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6138719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9DF8E4C-1E9E-4D5D-A83C-B81D91BD3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插入排序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937B995-5A2D-4D83-8AAC-755BA262E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8153005-7E3A-4009-B1D6-C2E3C331D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10DC796-CC19-44E1-AD15-0D8E9399B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61</a:t>
            </a:fld>
            <a:endParaRPr lang="zh-CN" altLang="en-US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1BD54787-936A-418C-BB28-4EB192B124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892" y="920200"/>
            <a:ext cx="7200900" cy="554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120000"/>
              </a:lnSpc>
            </a:pPr>
            <a:r>
              <a:rPr kumimoji="1" lang="en-US" altLang="zh-CN" sz="2000" dirty="0"/>
              <a:t>template&lt;class Type&gt;</a:t>
            </a:r>
          </a:p>
          <a:p>
            <a:pPr>
              <a:lnSpc>
                <a:spcPct val="120000"/>
              </a:lnSpc>
            </a:pPr>
            <a:r>
              <a:rPr kumimoji="1" lang="en-US" altLang="zh-CN" sz="2000" dirty="0"/>
              <a:t>void </a:t>
            </a:r>
            <a:r>
              <a:rPr kumimoji="1" lang="en-US" altLang="zh-CN" sz="2000" dirty="0" err="1"/>
              <a:t>insertion_sort</a:t>
            </a:r>
            <a:r>
              <a:rPr kumimoji="1" lang="en-US" altLang="zh-CN" sz="2000" dirty="0"/>
              <a:t>(Type *a, </a:t>
            </a:r>
            <a:r>
              <a:rPr kumimoji="1" lang="en-US" altLang="zh-CN" sz="2000" dirty="0" err="1"/>
              <a:t>int</a:t>
            </a:r>
            <a:r>
              <a:rPr kumimoji="1" lang="en-US" altLang="zh-CN" sz="2000" dirty="0"/>
              <a:t> n)</a:t>
            </a:r>
          </a:p>
          <a:p>
            <a:pPr>
              <a:lnSpc>
                <a:spcPct val="120000"/>
              </a:lnSpc>
            </a:pPr>
            <a:r>
              <a:rPr kumimoji="1" lang="en-US" altLang="zh-CN" sz="2000" dirty="0"/>
              <a:t>{</a:t>
            </a:r>
          </a:p>
          <a:p>
            <a:pPr>
              <a:lnSpc>
                <a:spcPct val="120000"/>
              </a:lnSpc>
            </a:pPr>
            <a:r>
              <a:rPr kumimoji="1" lang="en-US" altLang="zh-CN" sz="2000" dirty="0"/>
              <a:t>    Type key;                                      //   </a:t>
            </a:r>
            <a:r>
              <a:rPr kumimoji="1" lang="en-US" altLang="zh-CN" sz="2000" dirty="0">
                <a:solidFill>
                  <a:srgbClr val="F72401"/>
                </a:solidFill>
              </a:rPr>
              <a:t>cost        times</a:t>
            </a:r>
          </a:p>
          <a:p>
            <a:pPr>
              <a:lnSpc>
                <a:spcPct val="120000"/>
              </a:lnSpc>
            </a:pPr>
            <a:r>
              <a:rPr kumimoji="1" lang="en-US" altLang="zh-CN" sz="2000" dirty="0"/>
              <a:t>    for (</a:t>
            </a:r>
            <a:r>
              <a:rPr kumimoji="1" lang="en-US" altLang="zh-CN" sz="2000" dirty="0" err="1"/>
              <a:t>int</a:t>
            </a:r>
            <a:r>
              <a:rPr kumimoji="1" lang="en-US" altLang="zh-CN" sz="2000" dirty="0"/>
              <a:t> i = 1; i &lt; n; i++){                 //    </a:t>
            </a:r>
            <a:r>
              <a:rPr kumimoji="1" lang="en-US" altLang="zh-CN" sz="2000" dirty="0">
                <a:solidFill>
                  <a:srgbClr val="3907F1"/>
                </a:solidFill>
              </a:rPr>
              <a:t>c1          n</a:t>
            </a:r>
            <a:r>
              <a:rPr kumimoji="1" lang="en-US" altLang="zh-CN" sz="2000" dirty="0"/>
              <a:t>   </a:t>
            </a:r>
          </a:p>
          <a:p>
            <a:pPr>
              <a:lnSpc>
                <a:spcPct val="120000"/>
              </a:lnSpc>
            </a:pPr>
            <a:r>
              <a:rPr kumimoji="1" lang="en-US" altLang="zh-CN" sz="2000" dirty="0"/>
              <a:t>          key=a[i];                                  //    </a:t>
            </a:r>
            <a:r>
              <a:rPr kumimoji="1" lang="en-US" altLang="zh-CN" sz="2000" dirty="0">
                <a:solidFill>
                  <a:srgbClr val="3907F1"/>
                </a:solidFill>
              </a:rPr>
              <a:t>c2          n-1</a:t>
            </a:r>
            <a:r>
              <a:rPr kumimoji="1" lang="en-US" altLang="zh-CN" sz="2000" dirty="0"/>
              <a:t> </a:t>
            </a:r>
          </a:p>
          <a:p>
            <a:pPr>
              <a:lnSpc>
                <a:spcPct val="120000"/>
              </a:lnSpc>
            </a:pPr>
            <a:r>
              <a:rPr kumimoji="1" lang="en-US" altLang="zh-CN" sz="2000" dirty="0"/>
              <a:t>          </a:t>
            </a:r>
            <a:r>
              <a:rPr kumimoji="1" lang="en-US" altLang="zh-CN" sz="2000" dirty="0" err="1"/>
              <a:t>int</a:t>
            </a:r>
            <a:r>
              <a:rPr kumimoji="1" lang="en-US" altLang="zh-CN" sz="2000" dirty="0"/>
              <a:t> j=i-1;                                   //    </a:t>
            </a:r>
            <a:r>
              <a:rPr kumimoji="1" lang="en-US" altLang="zh-CN" sz="2000" dirty="0">
                <a:solidFill>
                  <a:srgbClr val="3907F1"/>
                </a:solidFill>
              </a:rPr>
              <a:t>c3          n-1</a:t>
            </a:r>
            <a:r>
              <a:rPr kumimoji="1" lang="en-US" altLang="zh-CN" sz="2000" dirty="0"/>
              <a:t> </a:t>
            </a:r>
          </a:p>
          <a:p>
            <a:pPr>
              <a:lnSpc>
                <a:spcPct val="120000"/>
              </a:lnSpc>
            </a:pPr>
            <a:r>
              <a:rPr kumimoji="1" lang="en-US" altLang="zh-CN" sz="2000" dirty="0"/>
              <a:t>          while( j&gt;=0 &amp;&amp; a[j]&gt;key ){       //    </a:t>
            </a:r>
            <a:r>
              <a:rPr kumimoji="1" lang="en-US" altLang="zh-CN" sz="2000" dirty="0">
                <a:solidFill>
                  <a:srgbClr val="3907F1"/>
                </a:solidFill>
              </a:rPr>
              <a:t>c4          sum of  </a:t>
            </a:r>
            <a:r>
              <a:rPr kumimoji="1" lang="en-US" altLang="zh-CN" sz="2000" dirty="0" err="1">
                <a:solidFill>
                  <a:srgbClr val="FF0000"/>
                </a:solidFill>
              </a:rPr>
              <a:t>t</a:t>
            </a:r>
            <a:r>
              <a:rPr kumimoji="1" lang="en-US" altLang="zh-CN" sz="2000" baseline="-25000" dirty="0" err="1">
                <a:solidFill>
                  <a:srgbClr val="FF0000"/>
                </a:solidFill>
              </a:rPr>
              <a:t>i</a:t>
            </a:r>
            <a:endParaRPr kumimoji="1" lang="en-US" altLang="zh-CN" sz="2000" baseline="-250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kumimoji="1" lang="en-US" altLang="zh-CN" sz="2000" dirty="0"/>
              <a:t>	 a[j+1]=a[j];                          //    </a:t>
            </a:r>
            <a:r>
              <a:rPr kumimoji="1" lang="en-US" altLang="zh-CN" sz="2000" dirty="0">
                <a:solidFill>
                  <a:srgbClr val="3907F1"/>
                </a:solidFill>
              </a:rPr>
              <a:t>c5        sum of (</a:t>
            </a:r>
            <a:r>
              <a:rPr kumimoji="1" lang="en-US" altLang="zh-CN" sz="2000" dirty="0">
                <a:solidFill>
                  <a:srgbClr val="FF0000"/>
                </a:solidFill>
              </a:rPr>
              <a:t>t</a:t>
            </a:r>
            <a:r>
              <a:rPr kumimoji="1" lang="en-US" altLang="zh-CN" sz="2000" baseline="-25000" dirty="0">
                <a:solidFill>
                  <a:srgbClr val="FF0000"/>
                </a:solidFill>
              </a:rPr>
              <a:t>i</a:t>
            </a:r>
            <a:r>
              <a:rPr kumimoji="1" lang="en-US" altLang="zh-CN" sz="2000" dirty="0"/>
              <a:t>-1) </a:t>
            </a:r>
          </a:p>
          <a:p>
            <a:pPr>
              <a:lnSpc>
                <a:spcPct val="120000"/>
              </a:lnSpc>
            </a:pPr>
            <a:r>
              <a:rPr kumimoji="1" lang="en-US" altLang="zh-CN" sz="2000" dirty="0"/>
              <a:t>	 j--;                                       //    </a:t>
            </a:r>
            <a:r>
              <a:rPr kumimoji="1" lang="en-US" altLang="zh-CN" sz="2000" dirty="0">
                <a:solidFill>
                  <a:srgbClr val="3907F1"/>
                </a:solidFill>
              </a:rPr>
              <a:t>c6        sum of (</a:t>
            </a:r>
            <a:r>
              <a:rPr kumimoji="1" lang="en-US" altLang="zh-CN" sz="2000" dirty="0">
                <a:solidFill>
                  <a:srgbClr val="FF0000"/>
                </a:solidFill>
              </a:rPr>
              <a:t>t</a:t>
            </a:r>
            <a:r>
              <a:rPr kumimoji="1" lang="en-US" altLang="zh-CN" sz="2000" baseline="-25000" dirty="0">
                <a:solidFill>
                  <a:srgbClr val="FF0000"/>
                </a:solidFill>
              </a:rPr>
              <a:t>i</a:t>
            </a:r>
            <a:r>
              <a:rPr kumimoji="1" lang="en-US" altLang="zh-CN" sz="2000" dirty="0">
                <a:solidFill>
                  <a:srgbClr val="3907F1"/>
                </a:solidFill>
              </a:rPr>
              <a:t>-1)</a:t>
            </a:r>
          </a:p>
          <a:p>
            <a:pPr>
              <a:lnSpc>
                <a:spcPct val="120000"/>
              </a:lnSpc>
            </a:pPr>
            <a:r>
              <a:rPr kumimoji="1" lang="en-US" altLang="zh-CN" sz="2000" dirty="0"/>
              <a:t>	 }</a:t>
            </a:r>
          </a:p>
          <a:p>
            <a:pPr>
              <a:lnSpc>
                <a:spcPct val="120000"/>
              </a:lnSpc>
            </a:pPr>
            <a:r>
              <a:rPr kumimoji="1" lang="en-US" altLang="zh-CN" sz="2000" dirty="0"/>
              <a:t>         a[j+1]=key;                              //    </a:t>
            </a:r>
            <a:r>
              <a:rPr kumimoji="1" lang="en-US" altLang="zh-CN" sz="2000" dirty="0">
                <a:solidFill>
                  <a:srgbClr val="3907F1"/>
                </a:solidFill>
              </a:rPr>
              <a:t>c7          n-1</a:t>
            </a:r>
          </a:p>
          <a:p>
            <a:pPr>
              <a:lnSpc>
                <a:spcPct val="120000"/>
              </a:lnSpc>
            </a:pPr>
            <a:r>
              <a:rPr kumimoji="1" lang="en-US" altLang="zh-CN" sz="2000" dirty="0">
                <a:solidFill>
                  <a:srgbClr val="3907F1"/>
                </a:solidFill>
              </a:rPr>
              <a:t>        </a:t>
            </a:r>
            <a:r>
              <a:rPr kumimoji="1" lang="en-US" altLang="zh-CN" sz="2000" dirty="0"/>
              <a:t>}</a:t>
            </a:r>
          </a:p>
          <a:p>
            <a:pPr>
              <a:lnSpc>
                <a:spcPct val="120000"/>
              </a:lnSpc>
            </a:pPr>
            <a:r>
              <a:rPr kumimoji="1" lang="en-US" altLang="zh-CN" sz="2000" dirty="0"/>
              <a:t>}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1E01EEFA-28D7-47D9-A5E1-117479553659}"/>
              </a:ext>
            </a:extLst>
          </p:cNvPr>
          <p:cNvSpPr txBox="1"/>
          <p:nvPr/>
        </p:nvSpPr>
        <p:spPr>
          <a:xfrm>
            <a:off x="5454016" y="1181632"/>
            <a:ext cx="1979712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solidFill>
                  <a:srgbClr val="FF0000"/>
                </a:solidFill>
              </a:rPr>
              <a:t>t</a:t>
            </a:r>
            <a:r>
              <a:rPr kumimoji="1" lang="en-US" altLang="zh-CN" baseline="-25000" dirty="0" err="1">
                <a:solidFill>
                  <a:srgbClr val="FF0000"/>
                </a:solidFill>
              </a:rPr>
              <a:t>i</a:t>
            </a:r>
            <a:r>
              <a:rPr lang="zh-CN" altLang="en-US" dirty="0"/>
              <a:t>：满足条件</a:t>
            </a:r>
            <a:endParaRPr lang="en-US" altLang="zh-CN" dirty="0"/>
          </a:p>
          <a:p>
            <a:r>
              <a:rPr kumimoji="1" lang="en-US" altLang="zh-CN" b="1" dirty="0">
                <a:solidFill>
                  <a:srgbClr val="FF0000"/>
                </a:solidFill>
              </a:rPr>
              <a:t>j&gt;=0 &amp;&amp; a[j]&gt;key</a:t>
            </a:r>
          </a:p>
          <a:p>
            <a:r>
              <a:rPr lang="zh-CN" altLang="en-US" dirty="0"/>
              <a:t>的次数</a:t>
            </a:r>
          </a:p>
        </p:txBody>
      </p:sp>
    </p:spTree>
    <p:extLst>
      <p:ext uri="{BB962C8B-B14F-4D97-AF65-F5344CB8AC3E}">
        <p14:creationId xmlns:p14="http://schemas.microsoft.com/office/powerpoint/2010/main" val="26806805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07BEFDF-E0DF-4590-A55D-1B60B1BA5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9AE74B3-28ED-498D-B8E9-58302398F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78E5E7A-2A5C-4A70-8A56-0C7665AC1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62</a:t>
            </a:fld>
            <a:endParaRPr lang="zh-CN" altLang="en-US" dirty="0"/>
          </a:p>
        </p:txBody>
      </p:sp>
      <p:graphicFrame>
        <p:nvGraphicFramePr>
          <p:cNvPr id="6" name="Group 35">
            <a:extLst>
              <a:ext uri="{FF2B5EF4-FFF2-40B4-BE49-F238E27FC236}">
                <a16:creationId xmlns:a16="http://schemas.microsoft.com/office/drawing/2014/main" id="{AEB44152-CE27-43A0-9617-90AA9575E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544261"/>
              </p:ext>
            </p:extLst>
          </p:nvPr>
        </p:nvGraphicFramePr>
        <p:xfrm>
          <a:off x="490171" y="774414"/>
          <a:ext cx="3028950" cy="396875"/>
        </p:xfrm>
        <a:graphic>
          <a:graphicData uri="http://schemas.openxmlformats.org/drawingml/2006/table">
            <a:tbl>
              <a:tblPr/>
              <a:tblGrid>
                <a:gridCol w="50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5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7240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6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 Box 25">
            <a:extLst>
              <a:ext uri="{FF2B5EF4-FFF2-40B4-BE49-F238E27FC236}">
                <a16:creationId xmlns:a16="http://schemas.microsoft.com/office/drawing/2014/main" id="{30D636B1-1923-4893-A5CE-BB63E5BA91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580" y="789495"/>
            <a:ext cx="35779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+mn-lt"/>
              </a:rPr>
              <a:t>a:</a:t>
            </a:r>
          </a:p>
        </p:txBody>
      </p:sp>
      <p:sp>
        <p:nvSpPr>
          <p:cNvPr id="8" name="Text Box 27">
            <a:extLst>
              <a:ext uri="{FF2B5EF4-FFF2-40B4-BE49-F238E27FC236}">
                <a16:creationId xmlns:a16="http://schemas.microsoft.com/office/drawing/2014/main" id="{A364F89C-50C3-4BB2-9FD3-7ED5C8EBF6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4221" y="1350676"/>
            <a:ext cx="25519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+mn-lt"/>
              </a:rPr>
              <a:t>i</a:t>
            </a:r>
          </a:p>
        </p:txBody>
      </p:sp>
      <p:sp>
        <p:nvSpPr>
          <p:cNvPr id="9" name="Line 30">
            <a:extLst>
              <a:ext uri="{FF2B5EF4-FFF2-40B4-BE49-F238E27FC236}">
                <a16:creationId xmlns:a16="http://schemas.microsoft.com/office/drawing/2014/main" id="{57E17BBB-5638-4C43-8ED0-55E4FC472A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88684" y="1206214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" name="Text Box 31">
            <a:extLst>
              <a:ext uri="{FF2B5EF4-FFF2-40B4-BE49-F238E27FC236}">
                <a16:creationId xmlns:a16="http://schemas.microsoft.com/office/drawing/2014/main" id="{55A4C497-5F71-4422-B202-8A04A8B868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959" y="1350676"/>
            <a:ext cx="268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+mn-lt"/>
              </a:rPr>
              <a:t>j</a:t>
            </a:r>
          </a:p>
        </p:txBody>
      </p:sp>
      <p:sp>
        <p:nvSpPr>
          <p:cNvPr id="11" name="Line 32">
            <a:extLst>
              <a:ext uri="{FF2B5EF4-FFF2-40B4-BE49-F238E27FC236}">
                <a16:creationId xmlns:a16="http://schemas.microsoft.com/office/drawing/2014/main" id="{AE42FF2F-B9B5-4CB6-87C4-4053CEE4422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2421" y="1206214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" name="Text Box 33">
            <a:extLst>
              <a:ext uri="{FF2B5EF4-FFF2-40B4-BE49-F238E27FC236}">
                <a16:creationId xmlns:a16="http://schemas.microsoft.com/office/drawing/2014/main" id="{49226C6E-5583-4E1A-84A1-C00FDADED1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9046" y="1350676"/>
            <a:ext cx="13812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+mn-lt"/>
              </a:rPr>
              <a:t>key=2, a[j]=5</a:t>
            </a:r>
          </a:p>
        </p:txBody>
      </p:sp>
      <p:pic>
        <p:nvPicPr>
          <p:cNvPr id="13" name="Picture 34">
            <a:extLst>
              <a:ext uri="{FF2B5EF4-FFF2-40B4-BE49-F238E27FC236}">
                <a16:creationId xmlns:a16="http://schemas.microsoft.com/office/drawing/2014/main" id="{00275710-91C6-48BC-88F3-4A1BF7A87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04" y="467766"/>
            <a:ext cx="5364162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4">
            <a:extLst>
              <a:ext uri="{FF2B5EF4-FFF2-40B4-BE49-F238E27FC236}">
                <a16:creationId xmlns:a16="http://schemas.microsoft.com/office/drawing/2014/main" id="{B14EB94A-53F7-4252-AC1E-70B7C3EA40BB}"/>
              </a:ext>
            </a:extLst>
          </p:cNvPr>
          <p:cNvSpPr txBox="1"/>
          <p:nvPr/>
        </p:nvSpPr>
        <p:spPr>
          <a:xfrm>
            <a:off x="610115" y="405082"/>
            <a:ext cx="31290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E10EF14B-8AAB-44E3-A7FB-4A7ABC62BD63}"/>
              </a:ext>
            </a:extLst>
          </p:cNvPr>
          <p:cNvSpPr txBox="1"/>
          <p:nvPr/>
        </p:nvSpPr>
        <p:spPr>
          <a:xfrm>
            <a:off x="3141296" y="400958"/>
            <a:ext cx="49404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n-1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Object 4">
                <a:extLst>
                  <a:ext uri="{FF2B5EF4-FFF2-40B4-BE49-F238E27FC236}">
                    <a16:creationId xmlns:a16="http://schemas.microsoft.com/office/drawing/2014/main" id="{444F77C3-D935-4765-86DA-65E9BFFF5EF2}"/>
                  </a:ext>
                </a:extLst>
              </p:cNvPr>
              <p:cNvSpPr txBox="1"/>
              <p:nvPr/>
            </p:nvSpPr>
            <p:spPr bwMode="auto">
              <a:xfrm>
                <a:off x="296944" y="2530474"/>
                <a:ext cx="8719794" cy="12685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−1)+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−1)+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e>
                      </m:nary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e>
                      </m:nary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9" name="Object 4">
                <a:extLst>
                  <a:ext uri="{FF2B5EF4-FFF2-40B4-BE49-F238E27FC236}">
                    <a16:creationId xmlns:a16="http://schemas.microsoft.com/office/drawing/2014/main" id="{444F77C3-D935-4765-86DA-65E9BFFF5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6944" y="2530474"/>
                <a:ext cx="8719794" cy="12685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内容占位符 1">
            <a:extLst>
              <a:ext uri="{FF2B5EF4-FFF2-40B4-BE49-F238E27FC236}">
                <a16:creationId xmlns:a16="http://schemas.microsoft.com/office/drawing/2014/main" id="{549E1B47-F55C-4FB2-B8A8-68382D6D0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548" y="3984271"/>
            <a:ext cx="8897136" cy="707010"/>
          </a:xfrm>
        </p:spPr>
        <p:txBody>
          <a:bodyPr/>
          <a:lstStyle/>
          <a:p>
            <a:r>
              <a:rPr lang="en-US" altLang="zh-CN" sz="2400" dirty="0"/>
              <a:t>1. </a:t>
            </a:r>
            <a:r>
              <a:rPr lang="zh-CN" altLang="en-US" sz="2400" dirty="0"/>
              <a:t>最好情况下（已经排好序</a:t>
            </a:r>
            <a:r>
              <a:rPr lang="zh-CN" altLang="en-US" sz="2400" dirty="0">
                <a:latin typeface="+mn-lt"/>
              </a:rPr>
              <a:t>），</a:t>
            </a:r>
            <a:r>
              <a:rPr lang="en-US" altLang="zh-CN" sz="2400" i="1" dirty="0" err="1">
                <a:latin typeface="+mn-lt"/>
              </a:rPr>
              <a:t>t</a:t>
            </a:r>
            <a:r>
              <a:rPr lang="en-US" altLang="zh-CN" sz="2400" baseline="-25000" dirty="0" err="1">
                <a:latin typeface="+mn-lt"/>
              </a:rPr>
              <a:t>i</a:t>
            </a:r>
            <a:r>
              <a:rPr lang="en-US" altLang="zh-CN" sz="2400" dirty="0">
                <a:latin typeface="+mn-lt"/>
              </a:rPr>
              <a:t>=1, for 1 </a:t>
            </a:r>
            <a:r>
              <a:rPr lang="en-US" altLang="zh-CN" sz="2400" dirty="0">
                <a:latin typeface="+mn-lt"/>
                <a:sym typeface="Symbol" pitchFamily="18" charset="2"/>
              </a:rPr>
              <a:t></a:t>
            </a:r>
            <a:r>
              <a:rPr lang="en-US" altLang="zh-CN" sz="2400" dirty="0">
                <a:latin typeface="+mn-lt"/>
              </a:rPr>
              <a:t> </a:t>
            </a:r>
            <a:r>
              <a:rPr lang="en-US" altLang="zh-CN" sz="2400" i="1" dirty="0" err="1">
                <a:latin typeface="+mn-lt"/>
              </a:rPr>
              <a:t>i</a:t>
            </a:r>
            <a:r>
              <a:rPr lang="en-US" altLang="zh-CN" sz="2400" i="1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&lt;</a:t>
            </a:r>
            <a:r>
              <a:rPr lang="en-US" altLang="zh-CN" sz="2400" i="1" dirty="0">
                <a:latin typeface="+mn-lt"/>
              </a:rPr>
              <a:t>n</a:t>
            </a:r>
            <a:endParaRPr lang="en-US" altLang="zh-CN" sz="2400" dirty="0">
              <a:latin typeface="+mn-lt"/>
            </a:endParaRPr>
          </a:p>
          <a:p>
            <a:endParaRPr lang="zh-CN" altLang="en-US" dirty="0"/>
          </a:p>
        </p:txBody>
      </p:sp>
      <p:graphicFrame>
        <p:nvGraphicFramePr>
          <p:cNvPr id="24" name="Object 6">
            <a:extLst>
              <a:ext uri="{FF2B5EF4-FFF2-40B4-BE49-F238E27FC236}">
                <a16:creationId xmlns:a16="http://schemas.microsoft.com/office/drawing/2014/main" id="{73739399-49D2-4E90-BC7C-6C87582FD4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6036765"/>
              </p:ext>
            </p:extLst>
          </p:nvPr>
        </p:nvGraphicFramePr>
        <p:xfrm>
          <a:off x="657715" y="4665503"/>
          <a:ext cx="7694433" cy="443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3276600" imgH="228600" progId="Equation.3">
                  <p:embed/>
                </p:oleObj>
              </mc:Choice>
              <mc:Fallback>
                <p:oleObj name="公式" r:id="rId4" imgW="3276600" imgH="228600" progId="Equation.3">
                  <p:embed/>
                  <p:pic>
                    <p:nvPicPr>
                      <p:cNvPr id="9216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715" y="4665503"/>
                        <a:ext cx="7694433" cy="4438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8">
            <a:extLst>
              <a:ext uri="{FF2B5EF4-FFF2-40B4-BE49-F238E27FC236}">
                <a16:creationId xmlns:a16="http://schemas.microsoft.com/office/drawing/2014/main" id="{09A41018-0565-4719-A827-7BE8088CE3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4464561"/>
              </p:ext>
            </p:extLst>
          </p:nvPr>
        </p:nvGraphicFramePr>
        <p:xfrm>
          <a:off x="1699377" y="5222447"/>
          <a:ext cx="6687846" cy="4960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3073400" imgH="228600" progId="Equation.3">
                  <p:embed/>
                </p:oleObj>
              </mc:Choice>
              <mc:Fallback>
                <p:oleObj name="公式" r:id="rId6" imgW="3073400" imgH="228600" progId="Equation.3">
                  <p:embed/>
                  <p:pic>
                    <p:nvPicPr>
                      <p:cNvPr id="9216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9377" y="5222447"/>
                        <a:ext cx="6687846" cy="4960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01476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07BEFDF-E0DF-4590-A55D-1B60B1BA5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9AE74B3-28ED-498D-B8E9-58302398F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78E5E7A-2A5C-4A70-8A56-0C7665AC1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63</a:t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Object 4">
                <a:extLst>
                  <a:ext uri="{FF2B5EF4-FFF2-40B4-BE49-F238E27FC236}">
                    <a16:creationId xmlns:a16="http://schemas.microsoft.com/office/drawing/2014/main" id="{444F77C3-D935-4765-86DA-65E9BFFF5EF2}"/>
                  </a:ext>
                </a:extLst>
              </p:cNvPr>
              <p:cNvSpPr txBox="1"/>
              <p:nvPr/>
            </p:nvSpPr>
            <p:spPr bwMode="auto">
              <a:xfrm>
                <a:off x="299890" y="371735"/>
                <a:ext cx="8719794" cy="12685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−1)+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−1)+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e>
                      </m:nary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e>
                      </m:nary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9" name="Object 4">
                <a:extLst>
                  <a:ext uri="{FF2B5EF4-FFF2-40B4-BE49-F238E27FC236}">
                    <a16:creationId xmlns:a16="http://schemas.microsoft.com/office/drawing/2014/main" id="{444F77C3-D935-4765-86DA-65E9BFFF5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9890" y="371735"/>
                <a:ext cx="8719794" cy="12685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内容占位符 1">
            <a:extLst>
              <a:ext uri="{FF2B5EF4-FFF2-40B4-BE49-F238E27FC236}">
                <a16:creationId xmlns:a16="http://schemas.microsoft.com/office/drawing/2014/main" id="{549E1B47-F55C-4FB2-B8A8-68382D6D0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16" y="1679874"/>
            <a:ext cx="8897136" cy="707010"/>
          </a:xfrm>
        </p:spPr>
        <p:txBody>
          <a:bodyPr/>
          <a:lstStyle/>
          <a:p>
            <a:pPr eaLnBrk="1" hangingPunct="1"/>
            <a:r>
              <a:rPr lang="en-US" altLang="zh-CN" sz="2400" dirty="0"/>
              <a:t>2. </a:t>
            </a:r>
            <a:r>
              <a:rPr lang="zh-CN" altLang="en-US" sz="2400" dirty="0"/>
              <a:t>在最坏情况下（完全未排好），</a:t>
            </a:r>
            <a:r>
              <a:rPr lang="en-US" altLang="zh-CN" sz="2400" i="1" dirty="0" err="1">
                <a:solidFill>
                  <a:srgbClr val="F72401"/>
                </a:solidFill>
                <a:latin typeface="+mn-lt"/>
              </a:rPr>
              <a:t>t</a:t>
            </a:r>
            <a:r>
              <a:rPr lang="en-US" altLang="zh-CN" sz="2400" baseline="-25000" dirty="0" err="1">
                <a:solidFill>
                  <a:srgbClr val="F72401"/>
                </a:solidFill>
                <a:latin typeface="+mn-lt"/>
              </a:rPr>
              <a:t>i</a:t>
            </a:r>
            <a:r>
              <a:rPr lang="en-US" altLang="zh-CN" sz="2400" baseline="-25000" dirty="0">
                <a:solidFill>
                  <a:srgbClr val="F72401"/>
                </a:solidFill>
                <a:latin typeface="+mn-lt"/>
              </a:rPr>
              <a:t> </a:t>
            </a:r>
            <a:r>
              <a:rPr lang="en-US" altLang="zh-CN" sz="2400" dirty="0">
                <a:solidFill>
                  <a:srgbClr val="F72401"/>
                </a:solidFill>
                <a:latin typeface="+mn-lt"/>
                <a:sym typeface="Symbol" pitchFamily="18" charset="2"/>
              </a:rPr>
              <a:t></a:t>
            </a:r>
            <a:r>
              <a:rPr lang="en-US" altLang="zh-CN" sz="2400" dirty="0">
                <a:solidFill>
                  <a:srgbClr val="F72401"/>
                </a:solidFill>
                <a:latin typeface="+mn-lt"/>
              </a:rPr>
              <a:t> </a:t>
            </a:r>
            <a:r>
              <a:rPr lang="en-US" altLang="zh-CN" sz="2400" i="1" dirty="0">
                <a:solidFill>
                  <a:srgbClr val="F72401"/>
                </a:solidFill>
                <a:latin typeface="+mn-lt"/>
              </a:rPr>
              <a:t>i</a:t>
            </a:r>
            <a:r>
              <a:rPr lang="en-US" altLang="zh-CN" sz="2400" dirty="0">
                <a:solidFill>
                  <a:srgbClr val="F72401"/>
                </a:solidFill>
                <a:latin typeface="+mn-lt"/>
              </a:rPr>
              <a:t>+1</a:t>
            </a:r>
            <a:r>
              <a:rPr lang="en-US" altLang="zh-CN" sz="2400" dirty="0">
                <a:latin typeface="+mn-lt"/>
              </a:rPr>
              <a:t>, for 1 </a:t>
            </a:r>
            <a:r>
              <a:rPr lang="en-US" altLang="zh-CN" sz="2400" dirty="0">
                <a:latin typeface="+mn-lt"/>
                <a:sym typeface="Symbol" pitchFamily="18" charset="2"/>
              </a:rPr>
              <a:t></a:t>
            </a:r>
            <a:r>
              <a:rPr lang="en-US" altLang="zh-CN" sz="2400" dirty="0">
                <a:latin typeface="+mn-lt"/>
              </a:rPr>
              <a:t> </a:t>
            </a:r>
            <a:r>
              <a:rPr lang="en-US" altLang="zh-CN" sz="2400" i="1" dirty="0" err="1">
                <a:latin typeface="+mn-lt"/>
              </a:rPr>
              <a:t>i</a:t>
            </a:r>
            <a:r>
              <a:rPr lang="en-US" altLang="zh-CN" sz="2400" i="1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&lt;</a:t>
            </a:r>
            <a:r>
              <a:rPr lang="en-US" altLang="zh-CN" sz="2400" i="1" dirty="0">
                <a:latin typeface="+mn-lt"/>
              </a:rPr>
              <a:t>n</a:t>
            </a:r>
            <a:endParaRPr lang="en-US" altLang="zh-CN" sz="2400" dirty="0">
              <a:latin typeface="+mn-lt"/>
            </a:endParaRPr>
          </a:p>
        </p:txBody>
      </p:sp>
      <p:graphicFrame>
        <p:nvGraphicFramePr>
          <p:cNvPr id="20" name="Object 10">
            <a:extLst>
              <a:ext uri="{FF2B5EF4-FFF2-40B4-BE49-F238E27FC236}">
                <a16:creationId xmlns:a16="http://schemas.microsoft.com/office/drawing/2014/main" id="{BCA2E5C5-3C96-4B77-9C0D-26B69DF639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5225399"/>
              </p:ext>
            </p:extLst>
          </p:nvPr>
        </p:nvGraphicFramePr>
        <p:xfrm>
          <a:off x="561188" y="2458874"/>
          <a:ext cx="2636573" cy="801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" imgW="1409088" imgH="431613" progId="Equation.3">
                  <p:embed/>
                </p:oleObj>
              </mc:Choice>
              <mc:Fallback>
                <p:oleObj name="公式" r:id="rId3" imgW="1409088" imgH="431613" progId="Equation.3">
                  <p:embed/>
                  <p:pic>
                    <p:nvPicPr>
                      <p:cNvPr id="9217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188" y="2458874"/>
                        <a:ext cx="2636573" cy="8013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2">
            <a:extLst>
              <a:ext uri="{FF2B5EF4-FFF2-40B4-BE49-F238E27FC236}">
                <a16:creationId xmlns:a16="http://schemas.microsoft.com/office/drawing/2014/main" id="{956AC81C-263D-44FE-B71D-2A6A94DDF6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97192"/>
              </p:ext>
            </p:extLst>
          </p:nvPr>
        </p:nvGraphicFramePr>
        <p:xfrm>
          <a:off x="3774023" y="2429204"/>
          <a:ext cx="1905625" cy="8929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" imgW="914400" imgH="431800" progId="Equation.3">
                  <p:embed/>
                </p:oleObj>
              </mc:Choice>
              <mc:Fallback>
                <p:oleObj name="公式" r:id="rId5" imgW="914400" imgH="431800" progId="Equation.3">
                  <p:embed/>
                  <p:pic>
                    <p:nvPicPr>
                      <p:cNvPr id="9217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4023" y="2429204"/>
                        <a:ext cx="1905625" cy="8929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14">
            <a:extLst>
              <a:ext uri="{FF2B5EF4-FFF2-40B4-BE49-F238E27FC236}">
                <a16:creationId xmlns:a16="http://schemas.microsoft.com/office/drawing/2014/main" id="{175D774B-9D26-4B87-920D-2CAF9EBCB6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6658725"/>
              </p:ext>
            </p:extLst>
          </p:nvPr>
        </p:nvGraphicFramePr>
        <p:xfrm>
          <a:off x="561188" y="3481923"/>
          <a:ext cx="7854764" cy="26030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7" imgW="4140200" imgH="1371600" progId="Equation.3">
                  <p:embed/>
                </p:oleObj>
              </mc:Choice>
              <mc:Fallback>
                <p:oleObj name="公式" r:id="rId7" imgW="4140200" imgH="1371600" progId="Equation.3">
                  <p:embed/>
                  <p:pic>
                    <p:nvPicPr>
                      <p:cNvPr id="92174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188" y="3481923"/>
                        <a:ext cx="7854764" cy="26030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96293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984EA12-A8C3-4E7E-A07B-4795E92DA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2400" dirty="0">
                <a:latin typeface="+mn-lt"/>
              </a:rPr>
              <a:t>对于输入数据</a:t>
            </a:r>
            <a:r>
              <a:rPr lang="en-US" altLang="zh-CN" sz="2400" dirty="0">
                <a:latin typeface="+mn-lt"/>
              </a:rPr>
              <a:t>a[</a:t>
            </a:r>
            <a:r>
              <a:rPr lang="en-US" altLang="zh-CN" sz="2400" dirty="0" err="1">
                <a:latin typeface="+mn-lt"/>
              </a:rPr>
              <a:t>i</a:t>
            </a:r>
            <a:r>
              <a:rPr lang="en-US" altLang="zh-CN" sz="2400" dirty="0">
                <a:latin typeface="+mn-lt"/>
              </a:rPr>
              <a:t>]=n-</a:t>
            </a:r>
            <a:r>
              <a:rPr lang="en-US" altLang="zh-CN" sz="2400" dirty="0" err="1">
                <a:latin typeface="+mn-lt"/>
              </a:rPr>
              <a:t>i</a:t>
            </a:r>
            <a:r>
              <a:rPr lang="en-US" altLang="zh-CN" sz="2400" dirty="0">
                <a:latin typeface="+mn-lt"/>
              </a:rPr>
              <a:t>, </a:t>
            </a:r>
            <a:r>
              <a:rPr lang="en-US" altLang="zh-CN" sz="2400" dirty="0" err="1">
                <a:latin typeface="+mn-lt"/>
              </a:rPr>
              <a:t>i</a:t>
            </a:r>
            <a:r>
              <a:rPr lang="en-US" altLang="zh-CN" sz="2400" dirty="0">
                <a:latin typeface="+mn-lt"/>
              </a:rPr>
              <a:t>=0,1,…,n-1</a:t>
            </a:r>
            <a:r>
              <a:rPr lang="zh-CN" altLang="en-US" sz="2400" dirty="0">
                <a:latin typeface="+mn-lt"/>
              </a:rPr>
              <a:t>，插入排序算法达到其最坏情形，因此，</a:t>
            </a:r>
            <a:r>
              <a:rPr lang="en-US" altLang="zh-CN" sz="2400" dirty="0">
                <a:latin typeface="+mn-lt"/>
              </a:rPr>
              <a:t>????</a:t>
            </a:r>
          </a:p>
          <a:p>
            <a:pPr eaLnBrk="1" hangingPunct="1">
              <a:lnSpc>
                <a:spcPct val="150000"/>
              </a:lnSpc>
            </a:pPr>
            <a:endParaRPr lang="en-US" altLang="zh-CN" sz="2400" dirty="0">
              <a:latin typeface="+mn-lt"/>
            </a:endParaRPr>
          </a:p>
          <a:p>
            <a:pPr eaLnBrk="1" hangingPunct="1">
              <a:lnSpc>
                <a:spcPct val="150000"/>
              </a:lnSpc>
            </a:pPr>
            <a:endParaRPr lang="en-US" altLang="zh-CN" sz="2400" dirty="0">
              <a:latin typeface="+mn-lt"/>
            </a:endParaRPr>
          </a:p>
          <a:p>
            <a:pPr eaLnBrk="1" hangingPunct="1">
              <a:lnSpc>
                <a:spcPct val="150000"/>
              </a:lnSpc>
            </a:pPr>
            <a:endParaRPr lang="en-US" altLang="zh-CN" sz="2400" dirty="0">
              <a:latin typeface="+mn-lt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>
                <a:latin typeface="+mn-lt"/>
              </a:rPr>
              <a:t>由此可见，</a:t>
            </a:r>
            <a:r>
              <a:rPr lang="en-US" altLang="zh-CN" sz="2400" i="1" dirty="0" err="1">
                <a:latin typeface="+mn-lt"/>
              </a:rPr>
              <a:t>T</a:t>
            </a:r>
            <a:r>
              <a:rPr lang="en-US" altLang="zh-CN" sz="2400" baseline="-25000" dirty="0" err="1">
                <a:latin typeface="+mn-lt"/>
              </a:rPr>
              <a:t>max</a:t>
            </a:r>
            <a:r>
              <a:rPr lang="en-US" altLang="zh-CN" sz="2400" dirty="0">
                <a:latin typeface="+mn-lt"/>
              </a:rPr>
              <a:t>(</a:t>
            </a:r>
            <a:r>
              <a:rPr lang="en-US" altLang="zh-CN" sz="2400" i="1" dirty="0">
                <a:latin typeface="+mn-lt"/>
              </a:rPr>
              <a:t>n</a:t>
            </a:r>
            <a:r>
              <a:rPr lang="en-US" altLang="zh-CN" sz="2400" dirty="0">
                <a:latin typeface="+mn-lt"/>
              </a:rPr>
              <a:t>)= </a:t>
            </a:r>
            <a:r>
              <a:rPr lang="en-US" altLang="zh-CN" sz="2400" dirty="0">
                <a:latin typeface="+mn-lt"/>
                <a:sym typeface="Symbol" pitchFamily="18" charset="2"/>
              </a:rPr>
              <a:t></a:t>
            </a:r>
            <a:r>
              <a:rPr lang="en-US" altLang="zh-CN" sz="2400" dirty="0">
                <a:latin typeface="+mn-lt"/>
              </a:rPr>
              <a:t>(</a:t>
            </a:r>
            <a:r>
              <a:rPr lang="en-US" altLang="zh-CN" sz="2400" i="1" dirty="0">
                <a:latin typeface="+mn-lt"/>
              </a:rPr>
              <a:t>n</a:t>
            </a:r>
            <a:r>
              <a:rPr lang="en-US" altLang="zh-CN" sz="2400" baseline="30000" dirty="0">
                <a:latin typeface="+mn-lt"/>
              </a:rPr>
              <a:t>2</a:t>
            </a:r>
            <a:r>
              <a:rPr lang="en-US" altLang="zh-CN" sz="2400" dirty="0">
                <a:latin typeface="+mn-lt"/>
              </a:rPr>
              <a:t>)</a:t>
            </a:r>
          </a:p>
          <a:p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A764377-9D53-4E65-B44F-E6135FE57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0E498D1-F020-4D3C-B076-CE58D0344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07417E5-E973-4F64-9C9A-A84F3A66D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64</a:t>
            </a:fld>
            <a:endParaRPr lang="zh-CN" altLang="en-US" dirty="0"/>
          </a:p>
        </p:txBody>
      </p:sp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6561FD65-BB37-40A8-953F-75B5132056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1793776"/>
              </p:ext>
            </p:extLst>
          </p:nvPr>
        </p:nvGraphicFramePr>
        <p:xfrm>
          <a:off x="244128" y="1603925"/>
          <a:ext cx="8653976" cy="1195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4965700" imgH="685800" progId="Equation.3">
                  <p:embed/>
                </p:oleObj>
              </mc:Choice>
              <mc:Fallback>
                <p:oleObj name="公式" r:id="rId2" imgW="4965700" imgH="685800" progId="Equation.3">
                  <p:embed/>
                  <p:pic>
                    <p:nvPicPr>
                      <p:cNvPr id="9318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128" y="1603925"/>
                        <a:ext cx="8653976" cy="11958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77488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41A52D-4D19-44AB-B816-0F25194D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递归算法复杂性分析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F96392-8E92-477C-AAF9-0946529E2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DEF63E-A759-42F3-8CA4-5ACF955AC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53BEC6-55BB-4CB4-AB14-F6E28756E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65</a:t>
            </a:fld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DDD9C2E-7B30-4CB7-BBBA-E13396E7F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z="2400" dirty="0"/>
          </a:p>
          <a:p>
            <a:endParaRPr lang="en-US" altLang="zh-CN" dirty="0"/>
          </a:p>
          <a:p>
            <a:endParaRPr lang="en-US" altLang="zh-CN" sz="2400" dirty="0"/>
          </a:p>
          <a:p>
            <a:endParaRPr lang="en-US" altLang="zh-CN" dirty="0"/>
          </a:p>
          <a:p>
            <a:endParaRPr lang="en-US" altLang="zh-CN" sz="2400" dirty="0"/>
          </a:p>
          <a:p>
            <a:endParaRPr lang="en-US" altLang="zh-CN" dirty="0"/>
          </a:p>
          <a:p>
            <a:endParaRPr lang="en-US" altLang="zh-CN" sz="2400" dirty="0"/>
          </a:p>
          <a:p>
            <a:endParaRPr lang="en-US" altLang="zh-CN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递归算法的时间复杂性表示为递归方程，通过解递归方程，得到</a:t>
            </a:r>
          </a:p>
          <a:p>
            <a:endParaRPr lang="zh-CN" altLang="en-US" dirty="0"/>
          </a:p>
        </p:txBody>
      </p:sp>
      <p:graphicFrame>
        <p:nvGraphicFramePr>
          <p:cNvPr id="9" name="Object 11">
            <a:extLst>
              <a:ext uri="{FF2B5EF4-FFF2-40B4-BE49-F238E27FC236}">
                <a16:creationId xmlns:a16="http://schemas.microsoft.com/office/drawing/2014/main" id="{6633C029-A3CB-4802-A1E2-8B93E112F4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249990"/>
              </p:ext>
            </p:extLst>
          </p:nvPr>
        </p:nvGraphicFramePr>
        <p:xfrm>
          <a:off x="791698" y="5911073"/>
          <a:ext cx="593725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30057" imgH="203112" progId="Equation.DSMT4">
                  <p:embed/>
                </p:oleObj>
              </mc:Choice>
              <mc:Fallback>
                <p:oleObj name="Equation" r:id="rId2" imgW="330057" imgH="203112" progId="Equation.DSMT4">
                  <p:embed/>
                  <p:pic>
                    <p:nvPicPr>
                      <p:cNvPr id="11265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1698" y="5911073"/>
                        <a:ext cx="593725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3">
            <a:extLst>
              <a:ext uri="{FF2B5EF4-FFF2-40B4-BE49-F238E27FC236}">
                <a16:creationId xmlns:a16="http://schemas.microsoft.com/office/drawing/2014/main" id="{E50AD59A-0DB5-443E-850E-8E06569BB475}"/>
              </a:ext>
            </a:extLst>
          </p:cNvPr>
          <p:cNvSpPr txBox="1">
            <a:spLocks noChangeArrowheads="1"/>
          </p:cNvSpPr>
          <p:nvPr/>
        </p:nvSpPr>
        <p:spPr>
          <a:xfrm>
            <a:off x="227960" y="837743"/>
            <a:ext cx="824025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C00000"/>
              </a:buClr>
              <a:buFont typeface="微软雅黑 Light" panose="020B0502040204020203" pitchFamily="34" charset="-122"/>
              <a:buChar char="-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zh-CN" altLang="en-US" dirty="0"/>
              <a:t>例 </a:t>
            </a:r>
            <a:r>
              <a:rPr lang="en-US" altLang="zh-CN" dirty="0"/>
              <a:t> int </a:t>
            </a:r>
            <a:r>
              <a:rPr lang="en-US" altLang="zh-CN" b="1" dirty="0"/>
              <a:t>factorial</a:t>
            </a:r>
            <a:r>
              <a:rPr lang="en-US" altLang="zh-CN" dirty="0"/>
              <a:t>(int n)  /*</a:t>
            </a:r>
            <a:r>
              <a:rPr lang="zh-CN" altLang="en-US" dirty="0"/>
              <a:t>阶乘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dirty="0"/>
              <a:t>  </a:t>
            </a:r>
            <a:r>
              <a:rPr lang="en-US" altLang="zh-CN" dirty="0"/>
              <a:t>{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/>
              <a:t>       if (n == 0) return 1;         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/>
              <a:t>       return n*factorial(n-1);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/>
              <a:t>   }</a:t>
            </a:r>
          </a:p>
        </p:txBody>
      </p:sp>
      <p:graphicFrame>
        <p:nvGraphicFramePr>
          <p:cNvPr id="11" name="Object 6">
            <a:extLst>
              <a:ext uri="{FF2B5EF4-FFF2-40B4-BE49-F238E27FC236}">
                <a16:creationId xmlns:a16="http://schemas.microsoft.com/office/drawing/2014/main" id="{22BDC3FC-B680-414D-B4F7-ADCF934E5F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2737632"/>
              </p:ext>
            </p:extLst>
          </p:nvPr>
        </p:nvGraphicFramePr>
        <p:xfrm>
          <a:off x="1331912" y="3359643"/>
          <a:ext cx="3240088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689100" imgH="457200" progId="Equation.3">
                  <p:embed/>
                </p:oleObj>
              </mc:Choice>
              <mc:Fallback>
                <p:oleObj name="公式" r:id="rId4" imgW="1689100" imgH="457200" progId="Equation.3">
                  <p:embed/>
                  <p:pic>
                    <p:nvPicPr>
                      <p:cNvPr id="11264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2" y="3359643"/>
                        <a:ext cx="3240088" cy="877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8">
            <a:extLst>
              <a:ext uri="{FF2B5EF4-FFF2-40B4-BE49-F238E27FC236}">
                <a16:creationId xmlns:a16="http://schemas.microsoft.com/office/drawing/2014/main" id="{E2F53DD5-0E8D-4B43-9145-FA0A177A05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8225752"/>
              </p:ext>
            </p:extLst>
          </p:nvPr>
        </p:nvGraphicFramePr>
        <p:xfrm>
          <a:off x="1331912" y="4492209"/>
          <a:ext cx="1223962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571252" imgH="203112" progId="Equation.3">
                  <p:embed/>
                </p:oleObj>
              </mc:Choice>
              <mc:Fallback>
                <p:oleObj name="公式" r:id="rId6" imgW="571252" imgH="203112" progId="Equation.3">
                  <p:embed/>
                  <p:pic>
                    <p:nvPicPr>
                      <p:cNvPr id="11264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2" y="4492209"/>
                        <a:ext cx="1223962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25293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BA0B30-21D5-4CF5-AA5F-07A79B41A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最优算法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9A51CB-0987-4FD8-AE72-0238FD35F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4"/>
            <a:ext cx="8897136" cy="6093636"/>
          </a:xfrm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解决特定问题的算法的渐进时间</a:t>
            </a:r>
            <a:r>
              <a:rPr lang="zh-CN" altLang="en-US" dirty="0">
                <a:solidFill>
                  <a:srgbClr val="FF0000"/>
                </a:solidFill>
              </a:rPr>
              <a:t>复杂度下限</a:t>
            </a:r>
            <a:r>
              <a:rPr lang="zh-CN" altLang="en-US" sz="2400" dirty="0">
                <a:solidFill>
                  <a:srgbClr val="F72401"/>
                </a:solidFill>
              </a:rPr>
              <a:t>由问题本身性质决定的！</a:t>
            </a:r>
            <a:endParaRPr lang="en-US" altLang="zh-CN" sz="2400" dirty="0">
              <a:solidFill>
                <a:srgbClr val="F72401"/>
              </a:solidFill>
            </a:endParaRPr>
          </a:p>
          <a:p>
            <a:r>
              <a:rPr lang="zh-CN" altLang="en-US" dirty="0"/>
              <a:t>最优算法</a:t>
            </a:r>
            <a:endParaRPr lang="en-US" altLang="zh-CN" dirty="0"/>
          </a:p>
          <a:p>
            <a:pPr lvl="1"/>
            <a:r>
              <a:rPr lang="zh-CN" altLang="en-US" sz="2400" dirty="0"/>
              <a:t>如果特定问题的计算时间下界为</a:t>
            </a:r>
            <a:r>
              <a:rPr lang="zh-CN" altLang="en-US" sz="2400" dirty="0">
                <a:sym typeface="Symbol" pitchFamily="18" charset="2"/>
              </a:rPr>
              <a:t></a:t>
            </a:r>
            <a:r>
              <a:rPr lang="en-US" altLang="zh-CN" sz="2400" dirty="0"/>
              <a:t>(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</a:t>
            </a:r>
            <a:r>
              <a:rPr lang="zh-CN" altLang="en-US" sz="2400" dirty="0"/>
              <a:t>，则计算时间复杂性为</a:t>
            </a:r>
            <a:r>
              <a:rPr lang="en-US" altLang="zh-CN" sz="2400" dirty="0"/>
              <a:t>O(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</a:t>
            </a:r>
            <a:r>
              <a:rPr lang="zh-CN" altLang="en-US" sz="2400" dirty="0"/>
              <a:t>的算法是最优算法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F777AC-DA31-41A6-9943-621855355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D47AD1-6BFF-49DE-BB21-442F24C2D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4F10CB-E1C0-4D1F-B0FE-3F058EE21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66</a:t>
            </a:fld>
            <a:endParaRPr lang="zh-CN" alt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D48D9456-4384-48E5-8C46-9FFBD3CAC91A}"/>
              </a:ext>
            </a:extLst>
          </p:cNvPr>
          <p:cNvSpPr/>
          <p:nvPr/>
        </p:nvSpPr>
        <p:spPr>
          <a:xfrm>
            <a:off x="466626" y="853127"/>
            <a:ext cx="8342722" cy="1131216"/>
          </a:xfrm>
          <a:prstGeom prst="roundRect">
            <a:avLst>
              <a:gd name="adj" fmla="val 509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hangingPunct="1"/>
            <a:r>
              <a:rPr lang="zh-CN" altLang="en-US" dirty="0">
                <a:solidFill>
                  <a:schemeClr val="tx1"/>
                </a:solidFill>
              </a:rPr>
              <a:t>问题：</a:t>
            </a:r>
            <a:r>
              <a:rPr lang="zh-CN" altLang="en-US" sz="1800" dirty="0">
                <a:solidFill>
                  <a:schemeClr val="tx1"/>
                </a:solidFill>
              </a:rPr>
              <a:t>书上说排序算法复杂度的下界是</a:t>
            </a:r>
            <a:r>
              <a:rPr lang="en-US" altLang="zh-CN" sz="1800" dirty="0" err="1">
                <a:solidFill>
                  <a:schemeClr val="tx1"/>
                </a:solidFill>
              </a:rPr>
              <a:t>nlogn</a:t>
            </a:r>
            <a:r>
              <a:rPr lang="en-US" altLang="zh-CN" sz="1800" dirty="0">
                <a:solidFill>
                  <a:schemeClr val="tx1"/>
                </a:solidFill>
              </a:rPr>
              <a:t>, </a:t>
            </a:r>
            <a:r>
              <a:rPr lang="zh-CN" altLang="en-US" sz="1800" dirty="0">
                <a:solidFill>
                  <a:schemeClr val="tx1"/>
                </a:solidFill>
              </a:rPr>
              <a:t>算法</a:t>
            </a:r>
            <a:r>
              <a:rPr lang="en-US" altLang="zh-CN" sz="1800" dirty="0">
                <a:solidFill>
                  <a:schemeClr val="tx1"/>
                </a:solidFill>
              </a:rPr>
              <a:t>“</a:t>
            </a:r>
            <a:r>
              <a:rPr lang="zh-CN" altLang="en-US" sz="1800" dirty="0">
                <a:solidFill>
                  <a:schemeClr val="tx1"/>
                </a:solidFill>
              </a:rPr>
              <a:t>求最接近点对</a:t>
            </a:r>
            <a:r>
              <a:rPr lang="en-US" altLang="zh-CN" sz="1800" dirty="0">
                <a:solidFill>
                  <a:schemeClr val="tx1"/>
                </a:solidFill>
              </a:rPr>
              <a:t>”</a:t>
            </a:r>
            <a:r>
              <a:rPr lang="zh-CN" altLang="en-US" sz="1800" dirty="0">
                <a:solidFill>
                  <a:schemeClr val="tx1"/>
                </a:solidFill>
              </a:rPr>
              <a:t>的复杂度的下界是</a:t>
            </a:r>
            <a:r>
              <a:rPr lang="en-US" altLang="zh-CN" sz="1800" dirty="0" err="1">
                <a:solidFill>
                  <a:schemeClr val="tx1"/>
                </a:solidFill>
              </a:rPr>
              <a:t>nlogn</a:t>
            </a:r>
            <a:r>
              <a:rPr lang="zh-CN" altLang="en-US" sz="1800" dirty="0">
                <a:solidFill>
                  <a:schemeClr val="tx1"/>
                </a:solidFill>
              </a:rPr>
              <a:t>，这些下界是如何分析得到的呢？如何证明不可能找到比这些复杂度更小的算法呢？</a:t>
            </a:r>
          </a:p>
        </p:txBody>
      </p:sp>
      <p:sp>
        <p:nvSpPr>
          <p:cNvPr id="8" name="AutoShape 4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17E16A03-540F-4896-A481-99915E5E1B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0878" y="3998334"/>
            <a:ext cx="371122" cy="216024"/>
          </a:xfrm>
          <a:prstGeom prst="actionButtonForwardNex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51308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BA0B30-21D5-4CF5-AA5F-07A79B41A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最优算法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9A51CB-0987-4FD8-AE72-0238FD35F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4"/>
            <a:ext cx="8897136" cy="6093636"/>
          </a:xfrm>
        </p:spPr>
        <p:txBody>
          <a:bodyPr/>
          <a:lstStyle/>
          <a:p>
            <a:r>
              <a:rPr lang="zh-CN" altLang="en-US" sz="2400" dirty="0"/>
              <a:t>对</a:t>
            </a:r>
            <a:r>
              <a:rPr lang="en-US" altLang="zh-CN" sz="2400" dirty="0"/>
              <a:t>1</a:t>
            </a:r>
            <a:r>
              <a:rPr lang="zh-CN" altLang="en-US" sz="2400" dirty="0"/>
              <a:t>个问题，其计算时间下界（即至少需要多长时间）是由问题本身决定的，可从理论上证明</a:t>
            </a:r>
            <a:endParaRPr lang="en-US" altLang="zh-CN" sz="2400" dirty="0"/>
          </a:p>
          <a:p>
            <a:r>
              <a:rPr lang="zh-CN" altLang="en-US" sz="2400" dirty="0"/>
              <a:t>对</a:t>
            </a:r>
            <a:r>
              <a:rPr lang="en-US" altLang="zh-CN" sz="2400" dirty="0"/>
              <a:t>1</a:t>
            </a:r>
            <a:r>
              <a:rPr lang="zh-CN" altLang="en-US" sz="2400" dirty="0"/>
              <a:t>个解决该问题的算法</a:t>
            </a:r>
            <a:r>
              <a:rPr lang="en-US" altLang="zh-CN" sz="2400" dirty="0"/>
              <a:t>A</a:t>
            </a:r>
            <a:r>
              <a:rPr lang="zh-CN" altLang="en-US" sz="2400" dirty="0"/>
              <a:t>，计算时间复杂性为</a:t>
            </a:r>
            <a:r>
              <a:rPr lang="en-US" altLang="zh-CN" sz="2400" dirty="0"/>
              <a:t>O(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</a:t>
            </a:r>
            <a:r>
              <a:rPr lang="zh-CN" altLang="en-US" sz="2400" dirty="0"/>
              <a:t>，即该算法的计算时间（的阶）至少不超过</a:t>
            </a:r>
            <a:r>
              <a:rPr lang="en-US" altLang="zh-CN" sz="2400" dirty="0"/>
              <a:t>f(n)</a:t>
            </a:r>
          </a:p>
          <a:p>
            <a:pPr lvl="1"/>
            <a:r>
              <a:rPr lang="zh-CN" altLang="en-US" dirty="0"/>
              <a:t>最优算法</a:t>
            </a:r>
            <a:r>
              <a:rPr lang="en-US" altLang="zh-CN" dirty="0"/>
              <a:t>A</a:t>
            </a:r>
            <a:r>
              <a:rPr lang="zh-CN" altLang="en-US" dirty="0"/>
              <a:t>的计算时间（的阶）不超过问题本身决定的计算时间的下界（的阶）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sz="2400" dirty="0"/>
              <a:t>例</a:t>
            </a:r>
            <a:r>
              <a:rPr lang="en-US" altLang="zh-CN" dirty="0"/>
              <a:t>. </a:t>
            </a:r>
            <a:r>
              <a:rPr lang="zh-CN" altLang="en-US" sz="2400" dirty="0"/>
              <a:t>排序问题</a:t>
            </a:r>
            <a:endParaRPr lang="en-US" altLang="zh-CN" sz="2400" dirty="0"/>
          </a:p>
          <a:p>
            <a:pPr lvl="1"/>
            <a:r>
              <a:rPr lang="zh-CN" altLang="en-US" dirty="0"/>
              <a:t>排序计算时间下界为</a:t>
            </a:r>
            <a:r>
              <a:rPr lang="zh-CN" altLang="en-US" dirty="0">
                <a:sym typeface="Symbol" pitchFamily="18" charset="2"/>
              </a:rPr>
              <a:t></a:t>
            </a:r>
            <a:r>
              <a:rPr lang="en-US" altLang="zh-CN" dirty="0"/>
              <a:t>(</a:t>
            </a:r>
            <a:r>
              <a:rPr lang="en-US" altLang="zh-CN" i="1" dirty="0" err="1"/>
              <a:t>n</a:t>
            </a:r>
            <a:r>
              <a:rPr lang="en-US" altLang="zh-CN" dirty="0" err="1"/>
              <a:t>log</a:t>
            </a:r>
            <a:r>
              <a:rPr lang="en-US" altLang="zh-CN" i="1" dirty="0" err="1"/>
              <a:t>n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计算时间复杂性为</a:t>
            </a:r>
            <a:r>
              <a:rPr lang="en-US" altLang="zh-CN" i="1" dirty="0">
                <a:sym typeface="Symbol" pitchFamily="18" charset="2"/>
              </a:rPr>
              <a:t>O</a:t>
            </a:r>
            <a:r>
              <a:rPr lang="en-US" altLang="zh-CN" dirty="0"/>
              <a:t>(</a:t>
            </a:r>
            <a:r>
              <a:rPr lang="en-US" altLang="zh-CN" i="1" dirty="0" err="1"/>
              <a:t>n</a:t>
            </a:r>
            <a:r>
              <a:rPr lang="en-US" altLang="zh-CN" dirty="0" err="1"/>
              <a:t>log</a:t>
            </a:r>
            <a:r>
              <a:rPr lang="en-US" altLang="zh-CN" i="1" dirty="0" err="1"/>
              <a:t>n</a:t>
            </a:r>
            <a:r>
              <a:rPr lang="en-US" altLang="zh-CN" dirty="0"/>
              <a:t>)</a:t>
            </a:r>
            <a:r>
              <a:rPr lang="zh-CN" altLang="en-US" dirty="0"/>
              <a:t>的排序算法是最优算法，</a:t>
            </a:r>
            <a:r>
              <a:rPr lang="en-US" altLang="zh-CN" dirty="0"/>
              <a:t>e.g. </a:t>
            </a:r>
            <a:r>
              <a:rPr lang="zh-CN" altLang="en-US" dirty="0"/>
              <a:t>堆排序、快速排序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F777AC-DA31-41A6-9943-621855355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D47AD1-6BFF-49DE-BB21-442F24C2D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4F10CB-E1C0-4D1F-B0FE-3F058EE21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67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53206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098C1B-4E51-474D-A239-1A8365C46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三种复杂性分析方法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BA7772-60B9-479B-86D5-16DC33EAA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3"/>
            <a:ext cx="8897136" cy="6258606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zh-CN" altLang="en-US" dirty="0"/>
              <a:t>分析方法：</a:t>
            </a:r>
            <a:endParaRPr lang="en-US" altLang="zh-CN" dirty="0"/>
          </a:p>
          <a:p>
            <a:pPr lvl="1">
              <a:spcBef>
                <a:spcPts val="600"/>
              </a:spcBef>
            </a:pPr>
            <a:r>
              <a:rPr lang="zh-CN" altLang="en-US" dirty="0"/>
              <a:t>解析法，数据驱动的解析分析，基于机器学习的复杂性分析</a:t>
            </a:r>
            <a:endParaRPr lang="en-US" altLang="zh-CN" dirty="0"/>
          </a:p>
          <a:p>
            <a:pPr>
              <a:spcBef>
                <a:spcPts val="600"/>
              </a:spcBef>
            </a:pPr>
            <a:r>
              <a:rPr lang="zh-CN" altLang="en-US" b="1" dirty="0">
                <a:solidFill>
                  <a:srgbClr val="3907F1"/>
                </a:solidFill>
              </a:rPr>
              <a:t>方法</a:t>
            </a:r>
            <a:r>
              <a:rPr lang="en-US" altLang="zh-CN" b="1" dirty="0">
                <a:solidFill>
                  <a:srgbClr val="3907F1"/>
                </a:solidFill>
              </a:rPr>
              <a:t>1</a:t>
            </a:r>
            <a:r>
              <a:rPr lang="zh-CN" altLang="en-US" dirty="0"/>
              <a:t>：解析法</a:t>
            </a:r>
            <a:endParaRPr lang="en-US" altLang="zh-CN" dirty="0"/>
          </a:p>
          <a:p>
            <a:pPr lvl="1">
              <a:spcBef>
                <a:spcPts val="600"/>
              </a:spcBef>
            </a:pPr>
            <a:r>
              <a:rPr lang="zh-CN" altLang="en-US" dirty="0"/>
              <a:t>针对递归、非递归算法的处理步骤、执行语句、业务处理逻辑，分析算法执行时的时间占用，得到</a:t>
            </a:r>
            <a:r>
              <a:rPr lang="en-US" altLang="zh-CN" dirty="0"/>
              <a:t>T(</a:t>
            </a:r>
            <a:r>
              <a:rPr lang="en-US" altLang="zh-CN" dirty="0" err="1"/>
              <a:t>n,I</a:t>
            </a:r>
            <a:r>
              <a:rPr lang="en-US" altLang="zh-CN" dirty="0"/>
              <a:t>)</a:t>
            </a:r>
            <a:r>
              <a:rPr lang="zh-CN" altLang="en-US" dirty="0"/>
              <a:t>的解析表达式</a:t>
            </a:r>
            <a:endParaRPr lang="en-US" altLang="zh-CN" dirty="0"/>
          </a:p>
          <a:p>
            <a:pPr lvl="1">
              <a:spcBef>
                <a:spcPts val="600"/>
              </a:spcBef>
            </a:pPr>
            <a:r>
              <a:rPr lang="zh-CN" altLang="en-US" dirty="0"/>
              <a:t>本教材各个算法的复杂性分析</a:t>
            </a:r>
            <a:endParaRPr lang="en-US" altLang="zh-CN" dirty="0"/>
          </a:p>
          <a:p>
            <a:pPr>
              <a:spcBef>
                <a:spcPts val="600"/>
              </a:spcBef>
            </a:pPr>
            <a:r>
              <a:rPr lang="zh-CN" altLang="en-US" b="1" dirty="0">
                <a:solidFill>
                  <a:srgbClr val="3907F1"/>
                </a:solidFill>
              </a:rPr>
              <a:t>方法</a:t>
            </a:r>
            <a:r>
              <a:rPr lang="en-US" altLang="zh-CN" b="1" dirty="0">
                <a:solidFill>
                  <a:srgbClr val="3907F1"/>
                </a:solidFill>
              </a:rPr>
              <a:t>2</a:t>
            </a:r>
            <a:r>
              <a:rPr lang="zh-CN" altLang="en-US" dirty="0"/>
              <a:t>：数据驱动（</a:t>
            </a:r>
            <a:r>
              <a:rPr lang="en-US" altLang="zh-CN" dirty="0"/>
              <a:t>data-driven</a:t>
            </a:r>
            <a:r>
              <a:rPr lang="zh-CN" altLang="en-US" dirty="0"/>
              <a:t>）的解析分析</a:t>
            </a:r>
            <a:endParaRPr lang="en-US" altLang="zh-CN" dirty="0"/>
          </a:p>
          <a:p>
            <a:pPr marL="268287" lvl="1" indent="0">
              <a:spcBef>
                <a:spcPts val="600"/>
              </a:spcBef>
              <a:buNone/>
            </a:pPr>
            <a:r>
              <a:rPr lang="zh-CN" altLang="en-US" dirty="0"/>
              <a:t>   针对无法直接分析时间复杂度</a:t>
            </a:r>
            <a:r>
              <a:rPr lang="en-US" altLang="zh-CN" b="1" dirty="0">
                <a:solidFill>
                  <a:srgbClr val="FF0000"/>
                </a:solidFill>
              </a:rPr>
              <a:t>T</a:t>
            </a:r>
            <a:r>
              <a:rPr lang="en-US" altLang="zh-CN" dirty="0"/>
              <a:t>(n, I)</a:t>
            </a:r>
            <a:r>
              <a:rPr lang="zh-CN" altLang="en-US" dirty="0"/>
              <a:t>的具体形式的复杂算法，</a:t>
            </a:r>
            <a:endParaRPr lang="en-US" altLang="zh-CN" dirty="0"/>
          </a:p>
          <a:p>
            <a:pPr lvl="1">
              <a:spcBef>
                <a:spcPts val="600"/>
              </a:spcBef>
            </a:pPr>
            <a:r>
              <a:rPr lang="zh-CN" altLang="en-US" dirty="0"/>
              <a:t>猜测</a:t>
            </a:r>
            <a:r>
              <a:rPr lang="en-US" altLang="zh-CN" b="1" dirty="0">
                <a:solidFill>
                  <a:srgbClr val="FF0000"/>
                </a:solidFill>
              </a:rPr>
              <a:t>T(n, I)</a:t>
            </a:r>
            <a:r>
              <a:rPr lang="zh-CN" altLang="en-US" dirty="0"/>
              <a:t>具有的可能形式</a:t>
            </a:r>
            <a:endParaRPr lang="en-US" altLang="zh-CN" dirty="0"/>
          </a:p>
          <a:p>
            <a:pPr lvl="2">
              <a:spcBef>
                <a:spcPts val="600"/>
              </a:spcBef>
            </a:pPr>
            <a:r>
              <a:rPr lang="zh-CN" altLang="en-US" dirty="0"/>
              <a:t>如二次多项式、指数形式、对数形式</a:t>
            </a:r>
            <a:endParaRPr lang="en-US" altLang="zh-CN" dirty="0"/>
          </a:p>
          <a:p>
            <a:pPr lvl="1">
              <a:spcBef>
                <a:spcPts val="600"/>
              </a:spcBef>
            </a:pPr>
            <a:r>
              <a:rPr lang="zh-CN" altLang="en-US" dirty="0"/>
              <a:t>在多种问题规模</a:t>
            </a:r>
            <a:r>
              <a:rPr lang="en-US" altLang="zh-CN" dirty="0"/>
              <a:t>n</a:t>
            </a:r>
            <a:r>
              <a:rPr lang="zh-CN" altLang="en-US" dirty="0"/>
              <a:t>、多种输入</a:t>
            </a:r>
            <a:r>
              <a:rPr lang="en-US" altLang="zh-CN" dirty="0"/>
              <a:t>I</a:t>
            </a:r>
            <a:r>
              <a:rPr lang="zh-CN" altLang="en-US" dirty="0"/>
              <a:t>下，运行算法，获得算法的执行时间的实际数据</a:t>
            </a:r>
            <a:endParaRPr lang="en-US" altLang="zh-CN" dirty="0"/>
          </a:p>
          <a:p>
            <a:pPr lvl="1">
              <a:spcBef>
                <a:spcPts val="600"/>
              </a:spcBef>
            </a:pPr>
            <a:r>
              <a:rPr lang="zh-CN" altLang="en-US" dirty="0"/>
              <a:t>利用运行时间实际数据，拟合、验证算法复杂度函数</a:t>
            </a:r>
            <a:r>
              <a:rPr lang="en-US" altLang="zh-CN" b="1" dirty="0">
                <a:solidFill>
                  <a:srgbClr val="FF0000"/>
                </a:solidFill>
              </a:rPr>
              <a:t>T</a:t>
            </a:r>
            <a:r>
              <a:rPr lang="en-US" altLang="zh-CN" dirty="0"/>
              <a:t>(n, I)</a:t>
            </a:r>
          </a:p>
          <a:p>
            <a:pPr marL="268287" lvl="1" indent="0">
              <a:spcBef>
                <a:spcPts val="600"/>
              </a:spcBef>
              <a:buNone/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392CFB-D50B-46EB-B758-1AB359061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1BE471-80C7-4588-A1A3-B1D92D055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978CD4-843B-4D7E-88AA-6ED12399C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68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49401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E9496D-37B9-4502-96EC-BC167DBDE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例</a:t>
            </a:r>
            <a:r>
              <a:rPr lang="en-US" altLang="zh-CN" dirty="0"/>
              <a:t>. </a:t>
            </a:r>
            <a:r>
              <a:rPr lang="zh-CN" altLang="en-US" dirty="0"/>
              <a:t>数据驱动的复杂性分析：</a:t>
            </a:r>
            <a:r>
              <a:rPr lang="en-US" altLang="zh-CN" dirty="0"/>
              <a:t>LTE</a:t>
            </a:r>
            <a:r>
              <a:rPr lang="zh-CN" altLang="en-US" dirty="0"/>
              <a:t>网络参数优化算法</a:t>
            </a:r>
            <a:endParaRPr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B9DE09-4F50-45D4-95AB-171610F43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zh-CN" altLang="en-US" sz="2400" dirty="0"/>
              <a:t>基于回溯、分支限界的</a:t>
            </a:r>
            <a:r>
              <a:rPr lang="en-US" altLang="zh-CN" sz="2400" dirty="0"/>
              <a:t>LTE</a:t>
            </a:r>
            <a:r>
              <a:rPr lang="zh-CN" altLang="en-US" sz="2400" dirty="0"/>
              <a:t>网络</a:t>
            </a:r>
            <a:r>
              <a:rPr lang="en-US" altLang="zh-CN" sz="2400" dirty="0"/>
              <a:t>PCI</a:t>
            </a:r>
            <a:r>
              <a:rPr lang="zh-CN" altLang="en-US" sz="2400" dirty="0"/>
              <a:t>分配算法时间空间复杂性分析</a:t>
            </a:r>
            <a:endParaRPr lang="en-US" altLang="zh-CN" dirty="0"/>
          </a:p>
          <a:p>
            <a:pPr lvl="1">
              <a:spcBef>
                <a:spcPts val="600"/>
              </a:spcBef>
            </a:pPr>
            <a:r>
              <a:rPr lang="zh-CN" altLang="en-US" dirty="0"/>
              <a:t>类似于图着色、</a:t>
            </a:r>
            <a:r>
              <a:rPr lang="en-US" altLang="zh-CN" dirty="0"/>
              <a:t>TSP</a:t>
            </a:r>
            <a:r>
              <a:rPr lang="zh-CN" altLang="en-US" dirty="0"/>
              <a:t>，非多项式的（指数</a:t>
            </a:r>
            <a:r>
              <a:rPr lang="en-US" altLang="zh-CN" dirty="0"/>
              <a:t>/</a:t>
            </a:r>
            <a:r>
              <a:rPr lang="zh-CN" altLang="en-US" dirty="0"/>
              <a:t>阶乘型）复杂性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8223E8-9974-4190-ACDE-DE427F48F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A52CCB-B2A0-4055-846F-B596A4BCE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1BECEF-0EAC-4C8A-B472-94FEEF825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69</a:t>
            </a:fld>
            <a:endParaRPr lang="zh-CN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B2A0FE7-6F1E-4235-8306-FCA731C5A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561" y="1714067"/>
            <a:ext cx="5903088" cy="5007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8928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BAEC44-1279-4A62-8C03-711899D0D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算法设计与分析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66B62B-0C86-47D3-AADF-3C1AEDBCF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4"/>
            <a:ext cx="8897136" cy="581554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算法设计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>
                <a:latin typeface="Times New Roman" pitchFamily="18" charset="0"/>
              </a:rPr>
              <a:t>设计算法的处理流程、业务逻辑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算法设计的策略</a:t>
            </a:r>
            <a:r>
              <a:rPr lang="en-US" altLang="zh-CN" dirty="0"/>
              <a:t>/</a:t>
            </a:r>
            <a:r>
              <a:rPr lang="zh-CN" altLang="en-US" dirty="0"/>
              <a:t>方法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分治算法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动态规划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贪心法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回溯搜索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分支限界法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….</a:t>
            </a:r>
            <a:r>
              <a:rPr lang="zh-CN" altLang="en-US" dirty="0"/>
              <a:t>，</a:t>
            </a:r>
            <a:r>
              <a:rPr lang="en-US" altLang="zh-CN" dirty="0"/>
              <a:t>e.g. </a:t>
            </a:r>
            <a:r>
              <a:rPr lang="zh-CN" altLang="en-US" dirty="0"/>
              <a:t>随机算法，近似算法，</a:t>
            </a:r>
            <a:r>
              <a:rPr lang="en-US" altLang="zh-CN" dirty="0"/>
              <a:t>on-line</a:t>
            </a:r>
            <a:r>
              <a:rPr lang="zh-CN" altLang="en-US" dirty="0"/>
              <a:t>算法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算法分析</a:t>
            </a:r>
            <a:r>
              <a:rPr lang="en-US" altLang="zh-CN" dirty="0"/>
              <a:t>—</a:t>
            </a:r>
            <a:r>
              <a:rPr lang="zh-CN" altLang="en-US" dirty="0"/>
              <a:t>复杂性分析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分析算法运行时的资源占用</a:t>
            </a:r>
            <a:endParaRPr lang="en-US" altLang="zh-CN" dirty="0"/>
          </a:p>
          <a:p>
            <a:pPr lvl="2">
              <a:lnSpc>
                <a:spcPct val="120000"/>
              </a:lnSpc>
            </a:pPr>
            <a:r>
              <a:rPr lang="zh-CN" altLang="en-US" dirty="0"/>
              <a:t>时间复杂性，空间复杂性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7E4D6B-6DED-4AAF-A3EE-04138C21C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58AD38-564C-4D38-9B23-84E641D9F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E0ADFC-A757-4DBC-AAFA-EB46C0F2C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82138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75EEF45-C2EA-4CD0-9C94-EBEEC42D2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F721D63-3CDE-4CBB-8E55-8FD7500FA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C4D67D-3D2E-4969-A976-DC0305119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7E1F80E-BBA9-4C59-B13C-D6343A8F7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70</a:t>
            </a:fld>
            <a:endParaRPr lang="zh-CN" altLang="en-US" dirty="0"/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8B66BFEF-3E88-4A8A-81D9-E34A5A729484}"/>
              </a:ext>
            </a:extLst>
          </p:cNvPr>
          <p:cNvGraphicFramePr/>
          <p:nvPr/>
        </p:nvGraphicFramePr>
        <p:xfrm>
          <a:off x="122548" y="366937"/>
          <a:ext cx="4924152" cy="2819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40F1DEFC-A8DF-41B6-9C8A-4E555EA0FE69}"/>
              </a:ext>
            </a:extLst>
          </p:cNvPr>
          <p:cNvGraphicFramePr/>
          <p:nvPr/>
        </p:nvGraphicFramePr>
        <p:xfrm>
          <a:off x="167833" y="3349162"/>
          <a:ext cx="5086350" cy="2819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5C6B0E33-2E56-4B76-8EE2-6F1455EA99A4}"/>
              </a:ext>
            </a:extLst>
          </p:cNvPr>
          <p:cNvGraphicFramePr/>
          <p:nvPr/>
        </p:nvGraphicFramePr>
        <p:xfrm>
          <a:off x="4766556" y="548680"/>
          <a:ext cx="4824536" cy="2520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EB4E77F7-0FC9-4BDE-8AD4-55DBE9321320}"/>
              </a:ext>
            </a:extLst>
          </p:cNvPr>
          <p:cNvGraphicFramePr/>
          <p:nvPr/>
        </p:nvGraphicFramePr>
        <p:xfrm>
          <a:off x="5027865" y="3421170"/>
          <a:ext cx="4283968" cy="2592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AutoShape 4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E8AEB197-9578-4E96-BEAC-2414A6D33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3884" y="6220717"/>
            <a:ext cx="385800" cy="177206"/>
          </a:xfrm>
          <a:prstGeom prst="actionButtonBackPrevious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0685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6EC60D-749A-43BE-AB0D-360FC2F90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>
                <a:ea typeface="微软雅黑 Light" panose="020B0502040204020203" pitchFamily="34" charset="-122"/>
              </a:rPr>
              <a:t>2021/9/21</a:t>
            </a:fld>
            <a:endParaRPr lang="zh-CN" altLang="en-US" dirty="0">
              <a:ea typeface="微软雅黑 Light" panose="020B0502040204020203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1E9FB7C-2C88-49DE-9D45-2B47189C6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ea typeface="微软雅黑 Light" panose="020B0502040204020203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883859E-0D12-441B-B429-989B30B71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71</a:t>
            </a:fld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7872B0B-0F1A-4D83-A90C-241C01D79884}"/>
              </a:ext>
            </a:extLst>
          </p:cNvPr>
          <p:cNvGraphicFramePr>
            <a:graphicFrameLocks noGrp="1"/>
          </p:cNvGraphicFramePr>
          <p:nvPr/>
        </p:nvGraphicFramePr>
        <p:xfrm>
          <a:off x="467544" y="404664"/>
          <a:ext cx="7128792" cy="19327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462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09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7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2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20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599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多项式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指数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k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指数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e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68580" marR="68580" marT="0" marB="0">
                    <a:blipFill rotWithShape="1">
                      <a:blip r:embed="rId2"/>
                      <a:stretch>
                        <a:fillRect l="-415419" t="-28571" r="-441" b="-808571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47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时间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zh-CN" sz="1700" dirty="0"/>
                    </a:p>
                  </a:txBody>
                  <a:tcPr marL="68580" marR="68580" marT="0" marB="0">
                    <a:blipFill rotWithShape="1">
                      <a:blip r:embed="rId2"/>
                      <a:stretch>
                        <a:fillRect l="-133498" t="-63380" r="-343350" b="-298592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 dirty="0"/>
                    </a:p>
                  </a:txBody>
                  <a:tcPr marL="68580" marR="68580" marT="0" marB="0">
                    <a:blipFill rotWithShape="1">
                      <a:blip r:embed="rId2"/>
                      <a:stretch>
                        <a:fillRect l="-195062" t="-63380" r="-186831" b="-298592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 dirty="0"/>
                    </a:p>
                  </a:txBody>
                  <a:tcPr marL="68580" marR="68580" marT="0" marB="0">
                    <a:blipFill rotWithShape="1">
                      <a:blip r:embed="rId2"/>
                      <a:stretch>
                        <a:fillRect l="-317257" t="-63380" r="-100885" b="-298592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68580" marR="68580" marT="0" marB="0">
                    <a:blipFill rotWithShape="1">
                      <a:blip r:embed="rId2"/>
                      <a:stretch>
                        <a:fillRect l="-415419" t="-63380" r="-441" b="-298592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47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优先队列中结点数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zh-CN" sz="1700" dirty="0"/>
                    </a:p>
                  </a:txBody>
                  <a:tcPr marL="68580" marR="68580" marT="0" marB="0">
                    <a:blipFill rotWithShape="1">
                      <a:blip r:embed="rId2"/>
                      <a:stretch>
                        <a:fillRect l="-133498" t="-165714" r="-343350" b="-202857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 dirty="0"/>
                    </a:p>
                  </a:txBody>
                  <a:tcPr marL="68580" marR="68580" marT="0" marB="0">
                    <a:blipFill rotWithShape="1">
                      <a:blip r:embed="rId2"/>
                      <a:stretch>
                        <a:fillRect l="-195062" t="-165714" r="-186831" b="-202857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 dirty="0"/>
                    </a:p>
                  </a:txBody>
                  <a:tcPr marL="68580" marR="68580" marT="0" marB="0">
                    <a:blipFill rotWithShape="1">
                      <a:blip r:embed="rId2"/>
                      <a:stretch>
                        <a:fillRect l="-317257" t="-165714" r="-100885" b="-202857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68580" marR="68580" marT="0" marB="0">
                    <a:blipFill rotWithShape="1">
                      <a:blip r:embed="rId2"/>
                      <a:stretch>
                        <a:fillRect l="-415419" t="-165714" r="-441" b="-202857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825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搜索结点数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68580" marR="68580" marT="0" marB="0">
                    <a:blipFill rotWithShape="1">
                      <a:blip r:embed="rId2"/>
                      <a:stretch>
                        <a:fillRect l="-133498" t="-269565" r="-343350" b="-105797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68580" marR="68580" marT="0" marB="0">
                    <a:blipFill rotWithShape="1">
                      <a:blip r:embed="rId2"/>
                      <a:stretch>
                        <a:fillRect l="-195062" t="-269565" r="-186831" b="-105797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 dirty="0"/>
                    </a:p>
                  </a:txBody>
                  <a:tcPr marL="68580" marR="68580" marT="0" marB="0">
                    <a:blipFill rotWithShape="1">
                      <a:blip r:embed="rId2"/>
                      <a:stretch>
                        <a:fillRect l="-317257" t="-269565" r="-100885" b="-105797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 dirty="0"/>
                    </a:p>
                  </a:txBody>
                  <a:tcPr marL="68580" marR="68580" marT="0" marB="0">
                    <a:blipFill rotWithShape="1">
                      <a:blip r:embed="rId2"/>
                      <a:stretch>
                        <a:fillRect l="-415419" t="-269565" r="-441" b="-105797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56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剪枝结点数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zh-CN" sz="1700"/>
                    </a:p>
                  </a:txBody>
                  <a:tcPr marL="68580" marR="68580" marT="0" marB="0">
                    <a:blipFill rotWithShape="1">
                      <a:blip r:embed="rId2"/>
                      <a:stretch>
                        <a:fillRect l="-133498" t="-354167" r="-343350" b="-138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 dirty="0"/>
                    </a:p>
                  </a:txBody>
                  <a:tcPr marL="68580" marR="68580" marT="0" marB="0">
                    <a:blipFill rotWithShape="1">
                      <a:blip r:embed="rId2"/>
                      <a:stretch>
                        <a:fillRect l="-195062" t="-354167" r="-186831" b="-138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 dirty="0"/>
                    </a:p>
                  </a:txBody>
                  <a:tcPr marL="68580" marR="68580" marT="0" marB="0">
                    <a:blipFill rotWithShape="1">
                      <a:blip r:embed="rId2"/>
                      <a:stretch>
                        <a:fillRect l="-317257" t="-354167" r="-100885" b="-138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sz="1700" dirty="0"/>
                    </a:p>
                  </a:txBody>
                  <a:tcPr marL="68580" marR="68580" marT="0" marB="0">
                    <a:blipFill rotWithShape="1">
                      <a:blip r:embed="rId2"/>
                      <a:stretch>
                        <a:fillRect l="-415419" t="-354167" r="-441" b="-1389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FF3A02D-93F2-4E60-9939-8C1C4BD9D8F3}"/>
              </a:ext>
            </a:extLst>
          </p:cNvPr>
          <p:cNvGraphicFramePr>
            <a:graphicFrameLocks noGrp="1"/>
          </p:cNvGraphicFramePr>
          <p:nvPr/>
        </p:nvGraphicFramePr>
        <p:xfrm>
          <a:off x="201081" y="4913785"/>
          <a:ext cx="7416824" cy="19442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806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63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20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20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58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958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多项式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指数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k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指数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e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>
                    <a:blipFill rotWithShape="1">
                      <a:blip r:embed="rId3"/>
                      <a:stretch>
                        <a:fillRect l="-420513" t="-15625" b="-398438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5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时间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52.6381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47.9280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461.4210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FF0000"/>
                          </a:solidFill>
                          <a:effectLst/>
                        </a:rPr>
                        <a:t>43.9595</a:t>
                      </a:r>
                      <a:endParaRPr lang="zh-CN" sz="1400" kern="100" dirty="0">
                        <a:solidFill>
                          <a:srgbClr val="FF000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65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优先队列中结点数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2.1047e+10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6.7198e+09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6.7202e+09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FF0000"/>
                          </a:solidFill>
                          <a:effectLst/>
                        </a:rPr>
                        <a:t>6.5348e+09</a:t>
                      </a:r>
                      <a:endParaRPr lang="zh-CN" sz="1400" kern="100" dirty="0">
                        <a:solidFill>
                          <a:srgbClr val="FF000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65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搜索结点数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1.4238e+11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9.2574e+10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9.2575e+10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FF0000"/>
                          </a:solidFill>
                          <a:effectLst/>
                        </a:rPr>
                        <a:t>9.0700e+10</a:t>
                      </a:r>
                      <a:endParaRPr lang="zh-CN" sz="1400" kern="100" dirty="0">
                        <a:solidFill>
                          <a:srgbClr val="FF000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65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剪枝结点数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FF0000"/>
                          </a:solidFill>
                          <a:effectLst/>
                        </a:rPr>
                        <a:t>2.2355e+09</a:t>
                      </a:r>
                      <a:endParaRPr lang="zh-CN" sz="1400" kern="100" dirty="0">
                        <a:solidFill>
                          <a:srgbClr val="FF000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7.4151e+09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7.4152e+09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7.3100e+09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3">
            <a:extLst>
              <a:ext uri="{FF2B5EF4-FFF2-40B4-BE49-F238E27FC236}">
                <a16:creationId xmlns:a16="http://schemas.microsoft.com/office/drawing/2014/main" id="{2698A5E0-2971-4A90-9DDC-084011BFBB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2863"/>
            <a:ext cx="8778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+mn-lt"/>
                <a:ea typeface="微软雅黑 Light" panose="020B0502040204020203" pitchFamily="34" charset="-122"/>
              </a:rPr>
              <a:t>复杂性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E73D8232-2F6D-43D3-9866-6ACAF82C82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4591050"/>
            <a:ext cx="1108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+mn-lt"/>
                <a:ea typeface="微软雅黑 Light" panose="020B0502040204020203" pitchFamily="34" charset="-122"/>
              </a:rPr>
              <a:t>拟合误差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F38885FF-8E4E-47B8-8DA5-C6EEF3BF1DED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70784" y="2492896"/>
            <a:ext cx="8873215" cy="531236"/>
          </a:xfrm>
          <a:prstGeom prst="rect">
            <a:avLst/>
          </a:prstGeom>
          <a:blipFill rotWithShape="1">
            <a:blip r:embed="rId4"/>
            <a:stretch>
              <a:fillRect l="-137" t="-2299" b="-11494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973EB0EF-197B-4669-B130-87EB3A0D8EE2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70785" y="3071867"/>
            <a:ext cx="8621695" cy="751488"/>
          </a:xfrm>
          <a:prstGeom prst="rect">
            <a:avLst/>
          </a:prstGeom>
          <a:blipFill rotWithShape="1">
            <a:blip r:embed="rId5"/>
            <a:stretch>
              <a:fillRect l="-141" t="-1626" b="-7317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A5696A5E-897B-443F-B8A2-3EF880854C39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52461" y="3940823"/>
            <a:ext cx="3951146" cy="523220"/>
          </a:xfrm>
          <a:prstGeom prst="rect">
            <a:avLst/>
          </a:prstGeom>
          <a:blipFill rotWithShape="1">
            <a:blip r:embed="rId6"/>
            <a:stretch>
              <a:fillRect l="-308" t="-2326" b="-10465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F19153DD-8DE2-4ADA-8C9E-29B1EBC99F4A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568110" y="3940823"/>
            <a:ext cx="4977177" cy="523220"/>
          </a:xfrm>
          <a:prstGeom prst="rect">
            <a:avLst/>
          </a:prstGeom>
          <a:blipFill rotWithShape="1">
            <a:blip r:embed="rId7"/>
            <a:stretch>
              <a:fillRect l="-245" t="-2326" b="-10465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14" name="任意多边形 3">
            <a:extLst>
              <a:ext uri="{FF2B5EF4-FFF2-40B4-BE49-F238E27FC236}">
                <a16:creationId xmlns:a16="http://schemas.microsoft.com/office/drawing/2014/main" id="{EEE9F7F4-9117-437D-ADEB-D95F881521B1}"/>
              </a:ext>
            </a:extLst>
          </p:cNvPr>
          <p:cNvSpPr>
            <a:spLocks/>
          </p:cNvSpPr>
          <p:nvPr/>
        </p:nvSpPr>
        <p:spPr bwMode="auto">
          <a:xfrm>
            <a:off x="2979738" y="4148138"/>
            <a:ext cx="1101725" cy="382587"/>
          </a:xfrm>
          <a:custGeom>
            <a:avLst/>
            <a:gdLst>
              <a:gd name="T0" fmla="*/ 1103513 w 1100832"/>
              <a:gd name="T1" fmla="*/ 288947 h 382504"/>
              <a:gd name="T2" fmla="*/ 1026323 w 1100832"/>
              <a:gd name="T3" fmla="*/ 298579 h 382504"/>
              <a:gd name="T4" fmla="*/ 939484 w 1100832"/>
              <a:gd name="T5" fmla="*/ 308210 h 382504"/>
              <a:gd name="T6" fmla="*/ 910538 w 1100832"/>
              <a:gd name="T7" fmla="*/ 317841 h 382504"/>
              <a:gd name="T8" fmla="*/ 572834 w 1100832"/>
              <a:gd name="T9" fmla="*/ 327472 h 382504"/>
              <a:gd name="T10" fmla="*/ 457049 w 1100832"/>
              <a:gd name="T11" fmla="*/ 346735 h 382504"/>
              <a:gd name="T12" fmla="*/ 360562 w 1100832"/>
              <a:gd name="T13" fmla="*/ 356366 h 382504"/>
              <a:gd name="T14" fmla="*/ 80749 w 1100832"/>
              <a:gd name="T15" fmla="*/ 356366 h 382504"/>
              <a:gd name="T16" fmla="*/ 119346 w 1100832"/>
              <a:gd name="T17" fmla="*/ 125210 h 382504"/>
              <a:gd name="T18" fmla="*/ 148291 w 1100832"/>
              <a:gd name="T19" fmla="*/ 105947 h 382504"/>
              <a:gd name="T20" fmla="*/ 177237 w 1100832"/>
              <a:gd name="T21" fmla="*/ 77054 h 382504"/>
              <a:gd name="T22" fmla="*/ 215832 w 1100832"/>
              <a:gd name="T23" fmla="*/ 67422 h 382504"/>
              <a:gd name="T24" fmla="*/ 244777 w 1100832"/>
              <a:gd name="T25" fmla="*/ 57791 h 382504"/>
              <a:gd name="T26" fmla="*/ 293021 w 1100832"/>
              <a:gd name="T27" fmla="*/ 48157 h 382504"/>
              <a:gd name="T28" fmla="*/ 350913 w 1100832"/>
              <a:gd name="T29" fmla="*/ 28894 h 382504"/>
              <a:gd name="T30" fmla="*/ 379860 w 1100832"/>
              <a:gd name="T31" fmla="*/ 19263 h 382504"/>
              <a:gd name="T32" fmla="*/ 678969 w 1100832"/>
              <a:gd name="T33" fmla="*/ 0 h 382504"/>
              <a:gd name="T34" fmla="*/ 1007026 w 1100832"/>
              <a:gd name="T35" fmla="*/ 9632 h 382504"/>
              <a:gd name="T36" fmla="*/ 1055269 w 1100832"/>
              <a:gd name="T37" fmla="*/ 19263 h 382504"/>
              <a:gd name="T38" fmla="*/ 1074567 w 1100832"/>
              <a:gd name="T39" fmla="*/ 48157 h 382504"/>
              <a:gd name="T40" fmla="*/ 1103513 w 1100832"/>
              <a:gd name="T41" fmla="*/ 67422 h 382504"/>
              <a:gd name="T42" fmla="*/ 1093864 w 1100832"/>
              <a:gd name="T43" fmla="*/ 240788 h 382504"/>
              <a:gd name="T44" fmla="*/ 1064918 w 1100832"/>
              <a:gd name="T45" fmla="*/ 298579 h 382504"/>
              <a:gd name="T46" fmla="*/ 1045621 w 1100832"/>
              <a:gd name="T47" fmla="*/ 298579 h 38250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1100832" h="382504">
                <a:moveTo>
                  <a:pt x="1100832" y="288758"/>
                </a:moveTo>
                <a:lnTo>
                  <a:pt x="1023829" y="298384"/>
                </a:lnTo>
                <a:cubicBezTo>
                  <a:pt x="994975" y="301779"/>
                  <a:pt x="965860" y="303233"/>
                  <a:pt x="937202" y="308009"/>
                </a:cubicBezTo>
                <a:cubicBezTo>
                  <a:pt x="927194" y="309677"/>
                  <a:pt x="918458" y="317101"/>
                  <a:pt x="908326" y="317634"/>
                </a:cubicBezTo>
                <a:cubicBezTo>
                  <a:pt x="796141" y="323538"/>
                  <a:pt x="683737" y="324051"/>
                  <a:pt x="571442" y="327259"/>
                </a:cubicBezTo>
                <a:cubicBezTo>
                  <a:pt x="519513" y="337646"/>
                  <a:pt x="513935" y="339687"/>
                  <a:pt x="455939" y="346510"/>
                </a:cubicBezTo>
                <a:cubicBezTo>
                  <a:pt x="423915" y="350277"/>
                  <a:pt x="391770" y="352927"/>
                  <a:pt x="359686" y="356135"/>
                </a:cubicBezTo>
                <a:cubicBezTo>
                  <a:pt x="278290" y="372414"/>
                  <a:pt x="128625" y="406296"/>
                  <a:pt x="80554" y="356135"/>
                </a:cubicBezTo>
                <a:cubicBezTo>
                  <a:pt x="-85165" y="183211"/>
                  <a:pt x="44252" y="150063"/>
                  <a:pt x="119055" y="125129"/>
                </a:cubicBezTo>
                <a:cubicBezTo>
                  <a:pt x="128680" y="118712"/>
                  <a:pt x="139044" y="113284"/>
                  <a:pt x="147931" y="105878"/>
                </a:cubicBezTo>
                <a:cubicBezTo>
                  <a:pt x="158388" y="97164"/>
                  <a:pt x="164988" y="83756"/>
                  <a:pt x="176806" y="77003"/>
                </a:cubicBezTo>
                <a:cubicBezTo>
                  <a:pt x="188292" y="70440"/>
                  <a:pt x="202587" y="71011"/>
                  <a:pt x="215307" y="67377"/>
                </a:cubicBezTo>
                <a:cubicBezTo>
                  <a:pt x="225063" y="64590"/>
                  <a:pt x="234340" y="60213"/>
                  <a:pt x="244183" y="57752"/>
                </a:cubicBezTo>
                <a:cubicBezTo>
                  <a:pt x="260054" y="53784"/>
                  <a:pt x="276526" y="52432"/>
                  <a:pt x="292309" y="48127"/>
                </a:cubicBezTo>
                <a:cubicBezTo>
                  <a:pt x="311886" y="42788"/>
                  <a:pt x="330810" y="35293"/>
                  <a:pt x="350061" y="28876"/>
                </a:cubicBezTo>
                <a:cubicBezTo>
                  <a:pt x="359686" y="25668"/>
                  <a:pt x="368841" y="20261"/>
                  <a:pt x="378937" y="19251"/>
                </a:cubicBezTo>
                <a:cubicBezTo>
                  <a:pt x="542308" y="2914"/>
                  <a:pt x="442981" y="11160"/>
                  <a:pt x="677320" y="0"/>
                </a:cubicBezTo>
                <a:cubicBezTo>
                  <a:pt x="786406" y="3209"/>
                  <a:pt x="895589" y="4037"/>
                  <a:pt x="1004579" y="9626"/>
                </a:cubicBezTo>
                <a:cubicBezTo>
                  <a:pt x="1020917" y="10464"/>
                  <a:pt x="1038501" y="11134"/>
                  <a:pt x="1052705" y="19251"/>
                </a:cubicBezTo>
                <a:cubicBezTo>
                  <a:pt x="1062749" y="24990"/>
                  <a:pt x="1063776" y="39947"/>
                  <a:pt x="1071956" y="48127"/>
                </a:cubicBezTo>
                <a:cubicBezTo>
                  <a:pt x="1080136" y="56307"/>
                  <a:pt x="1091207" y="60960"/>
                  <a:pt x="1100832" y="67377"/>
                </a:cubicBezTo>
                <a:cubicBezTo>
                  <a:pt x="1097623" y="125129"/>
                  <a:pt x="1096690" y="183052"/>
                  <a:pt x="1091206" y="240632"/>
                </a:cubicBezTo>
                <a:cubicBezTo>
                  <a:pt x="1089819" y="255195"/>
                  <a:pt x="1073645" y="289898"/>
                  <a:pt x="1062331" y="298384"/>
                </a:cubicBezTo>
                <a:cubicBezTo>
                  <a:pt x="1057197" y="302234"/>
                  <a:pt x="1049497" y="298384"/>
                  <a:pt x="1043080" y="298384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cxnSp>
        <p:nvCxnSpPr>
          <p:cNvPr id="15" name="直接箭头连接符 9">
            <a:extLst>
              <a:ext uri="{FF2B5EF4-FFF2-40B4-BE49-F238E27FC236}">
                <a16:creationId xmlns:a16="http://schemas.microsoft.com/office/drawing/2014/main" id="{FDEF4344-283F-4DEE-BF1D-3D7460C80335}"/>
              </a:ext>
            </a:extLst>
          </p:cNvPr>
          <p:cNvCxnSpPr>
            <a:cxnSpLocks noChangeShapeType="1"/>
            <a:stCxn id="14" idx="18"/>
          </p:cNvCxnSpPr>
          <p:nvPr/>
        </p:nvCxnSpPr>
        <p:spPr bwMode="auto">
          <a:xfrm flipV="1">
            <a:off x="4032250" y="836613"/>
            <a:ext cx="2555875" cy="3330575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连接符 11">
            <a:extLst>
              <a:ext uri="{FF2B5EF4-FFF2-40B4-BE49-F238E27FC236}">
                <a16:creationId xmlns:a16="http://schemas.microsoft.com/office/drawing/2014/main" id="{D8C84649-4FCE-4844-A259-E384B15CB99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235825" y="4432300"/>
            <a:ext cx="936625" cy="0"/>
          </a:xfrm>
          <a:prstGeom prst="lin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箭头连接符 14">
            <a:extLst>
              <a:ext uri="{FF2B5EF4-FFF2-40B4-BE49-F238E27FC236}">
                <a16:creationId xmlns:a16="http://schemas.microsoft.com/office/drawing/2014/main" id="{7288C2C6-ABBC-4018-AF3C-15EE130306E6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235825" y="1268413"/>
            <a:ext cx="792163" cy="3163887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794926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098C1B-4E51-474D-A239-1A8365C46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三种复杂性分析方法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BA7772-60B9-479B-86D5-16DC33EAA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4"/>
            <a:ext cx="8897136" cy="3058205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zh-CN" altLang="en-US" b="1" dirty="0">
                <a:solidFill>
                  <a:srgbClr val="3907F1"/>
                </a:solidFill>
              </a:rPr>
              <a:t>方法</a:t>
            </a:r>
            <a:r>
              <a:rPr lang="en-US" altLang="zh-CN" b="1" dirty="0">
                <a:solidFill>
                  <a:srgbClr val="3907F1"/>
                </a:solidFill>
              </a:rPr>
              <a:t>3</a:t>
            </a:r>
            <a:r>
              <a:rPr lang="zh-CN" altLang="en-US" dirty="0"/>
              <a:t>：基于机器学习的复杂性分析</a:t>
            </a:r>
            <a:endParaRPr lang="en-US" altLang="zh-CN" dirty="0"/>
          </a:p>
          <a:p>
            <a:pPr marL="268287" lvl="1" indent="0">
              <a:spcBef>
                <a:spcPts val="600"/>
              </a:spcBef>
              <a:buNone/>
            </a:pPr>
            <a:r>
              <a:rPr lang="zh-CN" altLang="en-US" dirty="0"/>
              <a:t>    当算法的复杂度函数</a:t>
            </a:r>
            <a:r>
              <a:rPr lang="en-US" altLang="zh-CN" dirty="0"/>
              <a:t>T(n, I)</a:t>
            </a:r>
            <a:r>
              <a:rPr lang="zh-CN" altLang="en-US" dirty="0"/>
              <a:t>具有的可能形式无法猜测时</a:t>
            </a:r>
            <a:endParaRPr lang="en-US" altLang="zh-CN" dirty="0"/>
          </a:p>
          <a:p>
            <a:pPr lvl="1">
              <a:spcBef>
                <a:spcPts val="600"/>
              </a:spcBef>
            </a:pPr>
            <a:r>
              <a:rPr lang="zh-CN" altLang="en-US" dirty="0"/>
              <a:t>在多种问题规模</a:t>
            </a:r>
            <a:r>
              <a:rPr lang="en-US" altLang="zh-CN" dirty="0"/>
              <a:t>n</a:t>
            </a:r>
            <a:r>
              <a:rPr lang="zh-CN" altLang="en-US" dirty="0"/>
              <a:t>、多种输入</a:t>
            </a:r>
            <a:r>
              <a:rPr lang="en-US" altLang="zh-CN" dirty="0"/>
              <a:t>I</a:t>
            </a:r>
            <a:r>
              <a:rPr lang="zh-CN" altLang="en-US" dirty="0"/>
              <a:t>下，运行算法，获得算法执行时间的实际数据</a:t>
            </a:r>
            <a:endParaRPr lang="en-US" altLang="zh-CN" dirty="0"/>
          </a:p>
          <a:p>
            <a:pPr lvl="1">
              <a:spcBef>
                <a:spcPts val="600"/>
              </a:spcBef>
            </a:pPr>
            <a:r>
              <a:rPr lang="zh-CN" altLang="en-US" dirty="0"/>
              <a:t>利用算法运行时间的实际数据，采用机器学习模型，如神经网络、</a:t>
            </a:r>
            <a:r>
              <a:rPr lang="en-US" altLang="zh-CN" dirty="0"/>
              <a:t>GBDT</a:t>
            </a:r>
            <a:r>
              <a:rPr lang="zh-CN" altLang="en-US" dirty="0"/>
              <a:t>等，直接学习复杂度函数</a:t>
            </a:r>
            <a:r>
              <a:rPr lang="en-US" altLang="zh-CN" dirty="0"/>
              <a:t>T(n, I)</a:t>
            </a:r>
            <a:r>
              <a:rPr lang="zh-CN" altLang="en-US" dirty="0"/>
              <a:t>的隐式表示</a:t>
            </a:r>
            <a:endParaRPr lang="en-US" altLang="zh-CN" dirty="0"/>
          </a:p>
          <a:p>
            <a:pPr marL="268287" lvl="1" indent="0">
              <a:spcBef>
                <a:spcPts val="600"/>
              </a:spcBef>
              <a:buNone/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392CFB-D50B-46EB-B758-1AB359061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1BE471-80C7-4588-A1A3-B1D92D055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978CD4-843B-4D7E-88AA-6ED12399C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72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79608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476326-B055-4A79-8992-0BBBE371D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</a:t>
            </a:r>
            <a:r>
              <a:rPr lang="zh-CN" altLang="en-US" dirty="0"/>
              <a:t> 算法空间复杂性分析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020A62-FA55-49B6-AF73-F61A0D211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3"/>
            <a:ext cx="8897136" cy="6077467"/>
          </a:xfrm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>
                <a:latin typeface="Times New Roman" pitchFamily="18" charset="0"/>
              </a:rPr>
              <a:t>空间复杂性与存储资源占用</a:t>
            </a:r>
            <a:endParaRPr lang="en-US" altLang="zh-CN" dirty="0">
              <a:latin typeface="Times New Roman" pitchFamily="18" charset="0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>
                <a:latin typeface="Times New Roman" pitchFamily="18" charset="0"/>
              </a:rPr>
              <a:t>内存资源</a:t>
            </a:r>
            <a:endParaRPr lang="en-US" altLang="zh-CN" dirty="0">
              <a:latin typeface="Times New Roman" pitchFamily="18" charset="0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>
                <a:latin typeface="Times New Roman" pitchFamily="18" charset="0"/>
              </a:rPr>
              <a:t>外存资源</a:t>
            </a:r>
            <a:endParaRPr lang="en-US" altLang="zh-CN" dirty="0">
              <a:latin typeface="Times New Roman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>
                <a:latin typeface="Times New Roman" pitchFamily="18" charset="0"/>
              </a:rPr>
              <a:t>空间复杂性分析法则</a:t>
            </a:r>
            <a:endParaRPr lang="en-US" altLang="zh-CN" b="1" dirty="0">
              <a:latin typeface="Times New Roman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600"/>
              </a:spcBef>
            </a:pPr>
            <a:endParaRPr lang="en-US" altLang="zh-CN" sz="2400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12AA28-E577-438F-9DB9-32B40A7AF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53BF8D-9ECC-42D9-9548-2BE4ED7BC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788FC0-0120-40E8-8F89-84D14B8E3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73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2639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476326-B055-4A79-8992-0BBBE371D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</a:t>
            </a:r>
            <a:r>
              <a:rPr lang="zh-CN" altLang="en-US" dirty="0"/>
              <a:t> 算法空间复杂性分析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020A62-FA55-49B6-AF73-F61A0D211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3"/>
            <a:ext cx="8897136" cy="6077467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eaLnBrk="1" hangingPunct="1">
              <a:lnSpc>
                <a:spcPct val="120000"/>
              </a:lnSpc>
              <a:spcBef>
                <a:spcPts val="600"/>
              </a:spcBef>
            </a:pPr>
            <a:r>
              <a:rPr lang="zh-CN" altLang="en-US" sz="2400" dirty="0"/>
              <a:t>空间复杂性</a:t>
            </a:r>
            <a:r>
              <a:rPr lang="en-US" altLang="zh-CN" sz="2400" dirty="0"/>
              <a:t>S(n)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/>
              <a:t>算法</a:t>
            </a:r>
            <a:r>
              <a:rPr lang="en-US" altLang="zh-CN" dirty="0"/>
              <a:t>/</a:t>
            </a:r>
            <a:r>
              <a:rPr lang="zh-CN" altLang="en-US" dirty="0"/>
              <a:t>程序中的指令</a:t>
            </a:r>
            <a:r>
              <a:rPr lang="en-US" altLang="zh-CN" dirty="0"/>
              <a:t>/</a:t>
            </a:r>
            <a:r>
              <a:rPr lang="zh-CN" altLang="en-US" dirty="0"/>
              <a:t>语句运行时占用的</a:t>
            </a:r>
            <a:r>
              <a:rPr lang="zh-CN" altLang="en-US" b="1" dirty="0">
                <a:solidFill>
                  <a:srgbClr val="F72401"/>
                </a:solidFill>
              </a:rPr>
              <a:t>存储空间</a:t>
            </a:r>
            <a:endParaRPr lang="en-US" altLang="zh-CN" b="1" dirty="0">
              <a:solidFill>
                <a:srgbClr val="F72401"/>
              </a:solidFill>
            </a:endParaRP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zh-CN" altLang="en-US" b="1" dirty="0">
                <a:solidFill>
                  <a:srgbClr val="F72401"/>
                </a:solidFill>
              </a:rPr>
              <a:t>一般指内存空间</a:t>
            </a:r>
            <a:endParaRPr lang="en-US" altLang="zh-CN" b="1" dirty="0">
              <a:solidFill>
                <a:srgbClr val="F72401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/>
              <a:t>算法</a:t>
            </a:r>
            <a:r>
              <a:rPr lang="en-US" altLang="zh-CN" dirty="0"/>
              <a:t>/</a:t>
            </a:r>
            <a:r>
              <a:rPr lang="zh-CN" altLang="en-US" dirty="0"/>
              <a:t>程序运行时占用的</a:t>
            </a:r>
            <a:r>
              <a:rPr lang="zh-CN" altLang="en-US" b="1" dirty="0">
                <a:solidFill>
                  <a:srgbClr val="F72401"/>
                </a:solidFill>
              </a:rPr>
              <a:t>存储空间</a:t>
            </a:r>
            <a:r>
              <a:rPr lang="zh-CN" altLang="en-US" dirty="0"/>
              <a:t>包括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/>
              <a:t>算法</a:t>
            </a:r>
            <a:r>
              <a:rPr lang="en-US" altLang="zh-CN" dirty="0"/>
              <a:t>/</a:t>
            </a:r>
            <a:r>
              <a:rPr lang="zh-CN" altLang="en-US" dirty="0"/>
              <a:t>程序在</a:t>
            </a:r>
            <a:r>
              <a:rPr lang="zh-CN" altLang="en-US" dirty="0">
                <a:solidFill>
                  <a:srgbClr val="F72401"/>
                </a:solidFill>
              </a:rPr>
              <a:t>外设磁盘上</a:t>
            </a:r>
            <a:r>
              <a:rPr lang="zh-CN" altLang="en-US" dirty="0"/>
              <a:t>所占存储空间</a:t>
            </a:r>
            <a:r>
              <a:rPr lang="en-US" altLang="zh-CN" dirty="0"/>
              <a:t>——</a:t>
            </a:r>
            <a:r>
              <a:rPr lang="zh-CN" altLang="en-US" dirty="0"/>
              <a:t>静态、有限</a:t>
            </a:r>
            <a:endParaRPr lang="en-US" altLang="zh-CN" dirty="0"/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>
                <a:solidFill>
                  <a:srgbClr val="F72401"/>
                </a:solidFill>
              </a:rPr>
              <a:t>目标文件</a:t>
            </a:r>
            <a:r>
              <a:rPr lang="en-US" altLang="zh-CN" dirty="0">
                <a:solidFill>
                  <a:srgbClr val="F72401"/>
                </a:solidFill>
              </a:rPr>
              <a:t>(.o</a:t>
            </a:r>
            <a:r>
              <a:rPr lang="zh-CN" altLang="en-US" dirty="0">
                <a:solidFill>
                  <a:srgbClr val="F72401"/>
                </a:solidFill>
              </a:rPr>
              <a:t>文件，目标代码、机器指令</a:t>
            </a:r>
            <a:r>
              <a:rPr lang="en-US" altLang="zh-CN" dirty="0">
                <a:solidFill>
                  <a:srgbClr val="F72401"/>
                </a:solidFill>
              </a:rPr>
              <a:t>) </a:t>
            </a:r>
            <a:r>
              <a:rPr lang="zh-CN" altLang="en-US" dirty="0"/>
              <a:t>所占存储空间，</a:t>
            </a:r>
            <a:r>
              <a:rPr lang="zh-CN" altLang="en-US" sz="2400" dirty="0"/>
              <a:t>每条指令所占空间总和</a:t>
            </a:r>
            <a:endParaRPr lang="en-US" altLang="zh-CN" sz="2400" dirty="0"/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zh-CN" altLang="en-US" sz="2400" dirty="0"/>
              <a:t>所处理的输入</a:t>
            </a:r>
            <a:r>
              <a:rPr lang="en-US" altLang="zh-CN" sz="2400" dirty="0"/>
              <a:t>/</a:t>
            </a:r>
            <a:r>
              <a:rPr lang="zh-CN" altLang="en-US" sz="2400" dirty="0"/>
              <a:t>输出</a:t>
            </a:r>
            <a:r>
              <a:rPr lang="zh-CN" altLang="en-US" sz="2400" dirty="0">
                <a:solidFill>
                  <a:srgbClr val="F72401"/>
                </a:solidFill>
              </a:rPr>
              <a:t>数据</a:t>
            </a:r>
            <a:r>
              <a:rPr lang="zh-CN" altLang="en-US" sz="2400" dirty="0"/>
              <a:t>所占存储空间</a:t>
            </a:r>
            <a:endParaRPr lang="en-US" altLang="zh-CN" sz="2400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400" dirty="0"/>
              <a:t>2. </a:t>
            </a:r>
            <a:r>
              <a:rPr lang="zh-CN" altLang="en-US" sz="2400" dirty="0"/>
              <a:t>算法</a:t>
            </a:r>
            <a:r>
              <a:rPr lang="en-US" altLang="zh-CN" sz="2400" dirty="0"/>
              <a:t>/</a:t>
            </a:r>
            <a:r>
              <a:rPr lang="zh-CN" altLang="en-US" sz="2400" dirty="0"/>
              <a:t>程序在</a:t>
            </a:r>
            <a:r>
              <a:rPr lang="zh-CN" altLang="en-US" sz="2400" dirty="0">
                <a:solidFill>
                  <a:srgbClr val="F72401"/>
                </a:solidFill>
              </a:rPr>
              <a:t>内存</a:t>
            </a:r>
            <a:r>
              <a:rPr lang="zh-CN" altLang="en-US" sz="2400" dirty="0"/>
              <a:t>中运行时，所占内存空间</a:t>
            </a:r>
            <a:endParaRPr lang="en-US" altLang="zh-CN" sz="2400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/>
              <a:t>可以是动态变化的，如动态数据结构、</a:t>
            </a:r>
            <a:r>
              <a:rPr lang="en-US" altLang="zh-CN" dirty="0"/>
              <a:t>malloc</a:t>
            </a:r>
            <a:endParaRPr lang="zh-CN" altLang="en-US" sz="2400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12AA28-E577-438F-9DB9-32B40A7AF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53BF8D-9ECC-42D9-9548-2BE4ED7BC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788FC0-0120-40E8-8F89-84D14B8E3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74</a:t>
            </a:fld>
            <a:endParaRPr lang="zh-CN" alt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EA86190B-A441-4BC6-A2F4-F3FE381A8ECE}"/>
              </a:ext>
            </a:extLst>
          </p:cNvPr>
          <p:cNvSpPr/>
          <p:nvPr/>
        </p:nvSpPr>
        <p:spPr>
          <a:xfrm>
            <a:off x="353505" y="709318"/>
            <a:ext cx="8342722" cy="1032235"/>
          </a:xfrm>
          <a:prstGeom prst="roundRect">
            <a:avLst>
              <a:gd name="adj" fmla="val 509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</a:rPr>
              <a:t>问题：</a:t>
            </a:r>
            <a:r>
              <a:rPr lang="zh-CN" altLang="en-US" sz="1800" dirty="0">
                <a:solidFill>
                  <a:schemeClr val="tx1"/>
                </a:solidFill>
              </a:rPr>
              <a:t>递归算法的空间复杂度一般是怎么求的呢？</a:t>
            </a:r>
          </a:p>
          <a:p>
            <a:pPr eaLnBrk="1" hangingPunct="1">
              <a:buFontTx/>
              <a:buNone/>
            </a:pPr>
            <a:r>
              <a:rPr lang="zh-CN" altLang="en-US" sz="1800" dirty="0">
                <a:solidFill>
                  <a:schemeClr val="tx1"/>
                </a:solidFill>
              </a:rPr>
              <a:t>        比如问题规模为</a:t>
            </a:r>
            <a:r>
              <a:rPr lang="en-US" altLang="zh-CN" sz="1800" dirty="0">
                <a:solidFill>
                  <a:schemeClr val="tx1"/>
                </a:solidFill>
              </a:rPr>
              <a:t>n</a:t>
            </a:r>
            <a:r>
              <a:rPr lang="zh-CN" altLang="en-US" sz="1800" dirty="0">
                <a:solidFill>
                  <a:schemeClr val="tx1"/>
                </a:solidFill>
              </a:rPr>
              <a:t>的二分查找和求斐波那契数列的第</a:t>
            </a:r>
            <a:r>
              <a:rPr lang="en-US" altLang="zh-CN" sz="1800" dirty="0">
                <a:solidFill>
                  <a:schemeClr val="tx1"/>
                </a:solidFill>
              </a:rPr>
              <a:t>n</a:t>
            </a:r>
            <a:r>
              <a:rPr lang="zh-CN" altLang="en-US" sz="1800" dirty="0">
                <a:solidFill>
                  <a:schemeClr val="tx1"/>
                </a:solidFill>
              </a:rPr>
              <a:t>项这两个问题的空间复杂度是多少呢？分别是如何分析得到的？</a:t>
            </a:r>
          </a:p>
        </p:txBody>
      </p:sp>
      <p:sp>
        <p:nvSpPr>
          <p:cNvPr id="8" name="动作按钮: 前进或下一项 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694B7FF-4C3A-46D7-B4E1-BAA230992CA7}"/>
              </a:ext>
            </a:extLst>
          </p:cNvPr>
          <p:cNvSpPr/>
          <p:nvPr/>
        </p:nvSpPr>
        <p:spPr>
          <a:xfrm>
            <a:off x="6471502" y="6007535"/>
            <a:ext cx="447773" cy="172203"/>
          </a:xfrm>
          <a:prstGeom prst="actionButtonForwardNex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9838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526CDE8-693E-4C4F-A499-91B863273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548" y="325224"/>
            <a:ext cx="8804636" cy="6245257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算法</a:t>
            </a:r>
            <a:r>
              <a:rPr lang="en-US" altLang="zh-CN" sz="2400" dirty="0"/>
              <a:t>/</a:t>
            </a:r>
            <a:r>
              <a:rPr lang="zh-CN" altLang="en-US" sz="2400" dirty="0"/>
              <a:t>程序所占内存空间包括（参见编译原理</a:t>
            </a:r>
            <a:r>
              <a:rPr lang="en-US" altLang="zh-CN" sz="2400" dirty="0"/>
              <a:t>/</a:t>
            </a:r>
            <a:r>
              <a:rPr lang="zh-CN" altLang="en-US" sz="2400" dirty="0"/>
              <a:t>操作系统）</a:t>
            </a:r>
            <a:endParaRPr lang="en-US" altLang="zh-CN" sz="2400" dirty="0"/>
          </a:p>
          <a:p>
            <a:pPr lvl="1" eaLnBrk="1" hangingPunct="1">
              <a:lnSpc>
                <a:spcPct val="120000"/>
              </a:lnSpc>
            </a:pPr>
            <a:r>
              <a:rPr lang="en-US" altLang="zh-CN" sz="2400" i="1" dirty="0"/>
              <a:t>load </a:t>
            </a:r>
            <a:r>
              <a:rPr lang="zh-CN" altLang="en-US" sz="2400" dirty="0"/>
              <a:t>进内存的算法</a:t>
            </a:r>
            <a:r>
              <a:rPr lang="en-US" altLang="zh-CN" sz="2400" dirty="0"/>
              <a:t>/</a:t>
            </a:r>
            <a:r>
              <a:rPr lang="zh-CN" altLang="en-US" sz="2400" dirty="0"/>
              <a:t>程序的</a:t>
            </a:r>
            <a:r>
              <a:rPr lang="zh-CN" altLang="en-US" sz="2400" dirty="0">
                <a:solidFill>
                  <a:srgbClr val="F72401"/>
                </a:solidFill>
              </a:rPr>
              <a:t>机器指令集合</a:t>
            </a:r>
            <a:r>
              <a:rPr lang="zh-CN" altLang="en-US" sz="2400" dirty="0"/>
              <a:t>所占内存空间</a:t>
            </a:r>
            <a:endParaRPr lang="en-US" altLang="zh-CN" sz="2400" dirty="0"/>
          </a:p>
          <a:p>
            <a:pPr lvl="2">
              <a:lnSpc>
                <a:spcPct val="120000"/>
              </a:lnSpc>
            </a:pPr>
            <a:r>
              <a:rPr lang="zh-CN" altLang="en-US" dirty="0"/>
              <a:t>固定有限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sz="2400" dirty="0"/>
              <a:t>输入</a:t>
            </a:r>
            <a:r>
              <a:rPr lang="en-US" altLang="zh-CN" sz="2400" dirty="0"/>
              <a:t>/</a:t>
            </a:r>
            <a:r>
              <a:rPr lang="zh-CN" altLang="en-US" sz="2400" dirty="0"/>
              <a:t>输出数据所占内存空间</a:t>
            </a:r>
            <a:endParaRPr lang="en-US" altLang="zh-CN" sz="2400" dirty="0"/>
          </a:p>
          <a:p>
            <a:pPr lvl="2">
              <a:lnSpc>
                <a:spcPct val="120000"/>
              </a:lnSpc>
            </a:pPr>
            <a:r>
              <a:rPr lang="zh-CN" altLang="en-US" dirty="0"/>
              <a:t>对每种输入，所占空间是固定的</a:t>
            </a:r>
            <a:endParaRPr lang="en-US" altLang="zh-CN" dirty="0"/>
          </a:p>
          <a:p>
            <a:pPr lvl="2">
              <a:lnSpc>
                <a:spcPct val="120000"/>
              </a:lnSpc>
            </a:pPr>
            <a:r>
              <a:rPr lang="zh-CN" altLang="en-US" sz="2400" dirty="0"/>
              <a:t>对不同的输入，所占空间有可能不同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sz="2400" dirty="0"/>
              <a:t>算法</a:t>
            </a:r>
            <a:r>
              <a:rPr lang="en-US" altLang="zh-CN" sz="2400" dirty="0"/>
              <a:t>/</a:t>
            </a:r>
            <a:r>
              <a:rPr lang="zh-CN" altLang="en-US" sz="2400" dirty="0"/>
              <a:t>程序操作的各类数据对象、变量所占空间，如过程参数</a:t>
            </a:r>
            <a:endParaRPr lang="en-US" altLang="zh-CN" sz="2400" dirty="0"/>
          </a:p>
          <a:p>
            <a:pPr lvl="2">
              <a:lnSpc>
                <a:spcPct val="120000"/>
              </a:lnSpc>
            </a:pPr>
            <a:r>
              <a:rPr lang="zh-CN" altLang="en-US" dirty="0"/>
              <a:t>可能随着算法业务逻辑、执行轨迹的不同，占用的内</a:t>
            </a:r>
            <a:r>
              <a:rPr lang="zh-CN" altLang="en-US" sz="2400" dirty="0"/>
              <a:t>存空间可能会发生变化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sz="2400" dirty="0"/>
              <a:t>描述算法</a:t>
            </a:r>
            <a:r>
              <a:rPr lang="en-US" altLang="zh-CN" sz="2400" dirty="0"/>
              <a:t>/</a:t>
            </a:r>
            <a:r>
              <a:rPr lang="zh-CN" altLang="en-US" sz="2400" dirty="0"/>
              <a:t>程序运行状态的信息，如程序计数器指针</a:t>
            </a:r>
            <a:endParaRPr lang="en-US" altLang="zh-CN" sz="2400" dirty="0"/>
          </a:p>
          <a:p>
            <a:pPr lvl="2">
              <a:lnSpc>
                <a:spcPct val="120000"/>
              </a:lnSpc>
            </a:pPr>
            <a:r>
              <a:rPr lang="en-US" altLang="zh-CN" dirty="0"/>
              <a:t>e.g. int x</a:t>
            </a:r>
            <a:r>
              <a:rPr lang="zh-CN" altLang="en-US" dirty="0"/>
              <a:t>、动态数据结构，</a:t>
            </a:r>
            <a:r>
              <a:rPr lang="zh-CN" altLang="en-US" sz="2400" dirty="0"/>
              <a:t>内存泄露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9F222A1-8114-45DB-9E89-D911E52FF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35FD844-DB27-435C-8F2F-99396F42D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48AA9BA-C832-4ED8-A230-444EB23E8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75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02274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17AD96-54B3-4A20-A796-6E836487B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Times New Roman" pitchFamily="18" charset="0"/>
              </a:rPr>
              <a:t>Process in Operating Systems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DFA68C-594E-45FD-9E5F-30EC8B3DB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4"/>
            <a:ext cx="5537364" cy="5591987"/>
          </a:xfrm>
        </p:spPr>
        <p:txBody>
          <a:bodyPr/>
          <a:lstStyle/>
          <a:p>
            <a:pPr marL="193675" indent="-193675" eaLnBrk="1" hangingPunct="1">
              <a:lnSpc>
                <a:spcPct val="90000"/>
              </a:lnSpc>
            </a:pPr>
            <a:r>
              <a:rPr lang="en-US" altLang="zh-CN" dirty="0"/>
              <a:t>A process includes</a:t>
            </a:r>
          </a:p>
          <a:p>
            <a:pPr marL="573088" lvl="1" indent="-188913" eaLnBrk="1" hangingPunct="1">
              <a:lnSpc>
                <a:spcPct val="90000"/>
              </a:lnSpc>
            </a:pPr>
            <a:r>
              <a:rPr lang="en-US" altLang="zh-CN" dirty="0"/>
              <a:t>program code (or </a:t>
            </a:r>
            <a:r>
              <a:rPr lang="en-US" altLang="zh-CN" i="1" dirty="0"/>
              <a:t>text section</a:t>
            </a:r>
            <a:r>
              <a:rPr lang="en-US" altLang="zh-CN" dirty="0"/>
              <a:t>)</a:t>
            </a:r>
          </a:p>
          <a:p>
            <a:pPr marL="573088" lvl="1" indent="-188913" eaLnBrk="1" hangingPunct="1">
              <a:lnSpc>
                <a:spcPct val="90000"/>
              </a:lnSpc>
            </a:pPr>
            <a:r>
              <a:rPr lang="en-US" altLang="zh-CN" dirty="0"/>
              <a:t>data section ( containing global variables)</a:t>
            </a:r>
          </a:p>
          <a:p>
            <a:pPr marL="573088" lvl="1" indent="-188913" eaLnBrk="1" hangingPunct="1">
              <a:lnSpc>
                <a:spcPct val="90000"/>
              </a:lnSpc>
            </a:pPr>
            <a:r>
              <a:rPr lang="en-US" altLang="zh-CN" dirty="0"/>
              <a:t>current activity, as represented by the value of program </a:t>
            </a:r>
            <a:r>
              <a:rPr lang="en-US" altLang="zh-CN" i="1" dirty="0"/>
              <a:t>counter</a:t>
            </a:r>
            <a:r>
              <a:rPr lang="en-US" altLang="zh-CN" dirty="0"/>
              <a:t>  and the contents of the processor’s </a:t>
            </a:r>
            <a:r>
              <a:rPr lang="en-US" altLang="zh-CN" i="1" dirty="0"/>
              <a:t>registers</a:t>
            </a:r>
            <a:r>
              <a:rPr lang="en-US" altLang="zh-CN" dirty="0"/>
              <a:t>,  called </a:t>
            </a:r>
            <a:r>
              <a:rPr lang="en-US" altLang="zh-CN" i="1" dirty="0"/>
              <a:t>process context</a:t>
            </a:r>
            <a:endParaRPr lang="en-US" altLang="zh-CN" dirty="0"/>
          </a:p>
          <a:p>
            <a:pPr marL="573088" lvl="1" indent="-188913" eaLnBrk="1" hangingPunct="1">
              <a:lnSpc>
                <a:spcPct val="90000"/>
              </a:lnSpc>
            </a:pPr>
            <a:r>
              <a:rPr lang="en-US" altLang="zh-CN" dirty="0"/>
              <a:t>stack ( for temporary data, e.g. function parameters, return addresses, local variables)</a:t>
            </a:r>
          </a:p>
          <a:p>
            <a:pPr marL="573088" lvl="1" indent="-188913" eaLnBrk="1" hangingPunct="1">
              <a:lnSpc>
                <a:spcPct val="90000"/>
              </a:lnSpc>
            </a:pPr>
            <a:r>
              <a:rPr lang="en-US" altLang="zh-CN" dirty="0"/>
              <a:t>heap</a:t>
            </a:r>
          </a:p>
          <a:p>
            <a:pPr marL="193675" indent="-193675" eaLnBrk="1" hangingPunct="1">
              <a:lnSpc>
                <a:spcPct val="90000"/>
              </a:lnSpc>
            </a:pPr>
            <a:r>
              <a:rPr lang="en-US" altLang="zh-CN" dirty="0"/>
              <a:t>Process = program </a:t>
            </a:r>
            <a:r>
              <a:rPr lang="en-US" altLang="zh-CN" i="1" dirty="0"/>
              <a:t>+ </a:t>
            </a:r>
            <a:r>
              <a:rPr lang="en-US" altLang="zh-CN" dirty="0"/>
              <a:t>data</a:t>
            </a:r>
            <a:r>
              <a:rPr lang="en-US" altLang="zh-CN" i="1" dirty="0"/>
              <a:t> </a:t>
            </a:r>
            <a:r>
              <a:rPr lang="en-US" altLang="zh-CN" dirty="0"/>
              <a:t> + </a:t>
            </a:r>
            <a:r>
              <a:rPr lang="en-US" altLang="zh-CN" i="1" dirty="0"/>
              <a:t>PCB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4F26D0-A708-44B6-B7C6-C981B6319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44D174-7321-4C90-91A0-193C5ECDB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F8852F-8173-4558-B0CD-A0698C1DC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76</a:t>
            </a:fld>
            <a:endParaRPr lang="zh-CN" altLang="en-US" dirty="0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6EF336B6-D6AB-42C8-8080-36E8D82C3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2" t="1192" r="27121" b="1192"/>
          <a:stretch>
            <a:fillRect/>
          </a:stretch>
        </p:blipFill>
        <p:spPr bwMode="auto">
          <a:xfrm>
            <a:off x="5872898" y="891202"/>
            <a:ext cx="2941887" cy="4703403"/>
          </a:xfrm>
          <a:prstGeom prst="rect">
            <a:avLst/>
          </a:prstGeom>
          <a:noFill/>
          <a:ln w="38100" cmpd="dbl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2389272B-D367-49BC-B1BA-A4BB3E7701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3376" y="5556902"/>
            <a:ext cx="3086100" cy="67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ctr"/>
            <a:r>
              <a:rPr kumimoji="1" lang="en-US" altLang="zh-CN" dirty="0">
                <a:ea typeface="微软雅黑 Light" panose="020B0502040204020203" pitchFamily="34" charset="-122"/>
              </a:rPr>
              <a:t>Fig.3.1 Process in Memory</a:t>
            </a:r>
          </a:p>
          <a:p>
            <a:pPr algn="ctr"/>
            <a:r>
              <a:rPr kumimoji="1" lang="en-US" altLang="zh-CN" dirty="0">
                <a:ea typeface="微软雅黑 Light" panose="020B0502040204020203" pitchFamily="34" charset="-122"/>
              </a:rPr>
              <a:t>in </a:t>
            </a:r>
            <a:r>
              <a:rPr kumimoji="1" lang="en-US" altLang="zh-CN" dirty="0">
                <a:solidFill>
                  <a:srgbClr val="0066FF"/>
                </a:solidFill>
                <a:ea typeface="微软雅黑 Light" panose="020B0502040204020203" pitchFamily="34" charset="-122"/>
              </a:rPr>
              <a:t>Operating System Concepts</a:t>
            </a:r>
          </a:p>
        </p:txBody>
      </p:sp>
    </p:spTree>
    <p:extLst>
      <p:ext uri="{BB962C8B-B14F-4D97-AF65-F5344CB8AC3E}">
        <p14:creationId xmlns:p14="http://schemas.microsoft.com/office/powerpoint/2010/main" val="35768467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57DCC35F-8CED-432A-AD79-2AB7CEDF6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66" y="2916027"/>
            <a:ext cx="2721038" cy="37571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201AE51-8BFB-407E-901A-1FB3434DD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0" dirty="0"/>
              <a:t>OS</a:t>
            </a:r>
            <a:r>
              <a:rPr lang="zh-CN" altLang="en-US" sz="2800" b="0" dirty="0"/>
              <a:t>为算法</a:t>
            </a:r>
            <a:r>
              <a:rPr lang="en-US" altLang="zh-CN" sz="2800" b="0" dirty="0"/>
              <a:t>/</a:t>
            </a:r>
            <a:r>
              <a:rPr lang="zh-CN" altLang="en-US" sz="2800" b="0" dirty="0"/>
              <a:t>程序分配外设磁盘存储空间</a:t>
            </a:r>
            <a:endParaRPr lang="zh-CN" altLang="en-US" b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4491C2-F016-451D-91EB-4241DE169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根据算法</a:t>
            </a:r>
            <a:r>
              <a:rPr lang="en-US" altLang="zh-CN" sz="2400" dirty="0"/>
              <a:t>/</a:t>
            </a:r>
            <a:r>
              <a:rPr lang="zh-CN" altLang="en-US" sz="2400" dirty="0"/>
              <a:t>程序的目标文件、输入</a:t>
            </a:r>
            <a:r>
              <a:rPr lang="en-US" altLang="zh-CN" sz="2400" dirty="0"/>
              <a:t>/</a:t>
            </a:r>
            <a:r>
              <a:rPr lang="zh-CN" altLang="en-US" sz="2400" dirty="0"/>
              <a:t>输数据文件大小，以磁盘块</a:t>
            </a:r>
            <a:r>
              <a:rPr lang="en-US" altLang="zh-CN" sz="2400" i="1" dirty="0"/>
              <a:t>block</a:t>
            </a:r>
            <a:r>
              <a:rPr lang="zh-CN" altLang="en-US" sz="2400" dirty="0"/>
              <a:t>大小为单位（</a:t>
            </a:r>
            <a:r>
              <a:rPr lang="en-US" altLang="zh-CN" sz="2400" dirty="0"/>
              <a:t>e.g. 4k</a:t>
            </a:r>
            <a:r>
              <a:rPr lang="zh-CN" altLang="en-US" sz="2400" dirty="0"/>
              <a:t>），分配外设存储空间</a:t>
            </a:r>
            <a:endParaRPr lang="en-US" altLang="zh-CN" sz="2400" dirty="0"/>
          </a:p>
          <a:p>
            <a:r>
              <a:rPr lang="zh-CN" altLang="en-US" sz="2400" dirty="0"/>
              <a:t>示例</a:t>
            </a:r>
            <a:r>
              <a:rPr lang="en-US" altLang="zh-CN" sz="2400" dirty="0"/>
              <a:t>——</a:t>
            </a:r>
            <a:r>
              <a:rPr lang="zh-CN" altLang="en-US" sz="2400" dirty="0"/>
              <a:t>观察</a:t>
            </a:r>
            <a:r>
              <a:rPr lang="en-US" altLang="zh-CN" sz="2400" dirty="0"/>
              <a:t>Windows</a:t>
            </a:r>
            <a:r>
              <a:rPr lang="zh-CN" altLang="en-US" sz="2400" dirty="0"/>
              <a:t>操作系统下的</a:t>
            </a:r>
            <a:r>
              <a:rPr lang="en-US" altLang="zh-CN" dirty="0"/>
              <a:t>word</a:t>
            </a:r>
            <a:r>
              <a:rPr lang="zh-CN" altLang="en-US" sz="2400" dirty="0"/>
              <a:t>文件</a:t>
            </a:r>
            <a:endParaRPr lang="en-US" altLang="zh-CN" dirty="0"/>
          </a:p>
          <a:p>
            <a:pPr lvl="1"/>
            <a:r>
              <a:rPr lang="en-US" altLang="zh-CN" dirty="0"/>
              <a:t>1. </a:t>
            </a:r>
            <a:r>
              <a:rPr lang="zh-CN" altLang="en-US" sz="2400" dirty="0"/>
              <a:t>创建空的</a:t>
            </a:r>
            <a:r>
              <a:rPr lang="en-US" altLang="zh-CN" dirty="0"/>
              <a:t>word</a:t>
            </a:r>
            <a:r>
              <a:rPr lang="zh-CN" altLang="en-US" sz="2400" dirty="0"/>
              <a:t>文件，观察文件属性信息</a:t>
            </a:r>
            <a:endParaRPr lang="en-US" altLang="zh-CN" sz="2400" dirty="0"/>
          </a:p>
          <a:p>
            <a:pPr lvl="1"/>
            <a:r>
              <a:rPr lang="en-US" altLang="zh-CN" sz="2400" dirty="0"/>
              <a:t>2. </a:t>
            </a:r>
            <a:r>
              <a:rPr lang="zh-CN" altLang="en-US" sz="2400" dirty="0"/>
              <a:t>在空文件中加入</a:t>
            </a:r>
            <a:r>
              <a:rPr lang="en-US" altLang="zh-CN" sz="2400" dirty="0"/>
              <a:t>8</a:t>
            </a:r>
            <a:r>
              <a:rPr lang="zh-CN" altLang="en-US" sz="2400" dirty="0"/>
              <a:t>个字符“</a:t>
            </a:r>
            <a:r>
              <a:rPr lang="en-US" altLang="zh-CN" sz="2400" dirty="0" err="1"/>
              <a:t>abcdefgh</a:t>
            </a:r>
            <a:r>
              <a:rPr lang="en-US" altLang="zh-CN" sz="2400" dirty="0"/>
              <a:t>”</a:t>
            </a:r>
            <a:r>
              <a:rPr lang="zh-CN" altLang="en-US" sz="2400" dirty="0"/>
              <a:t>，观察文件属性信息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5FCAD0-48C4-4BA8-A048-3026A870A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5F3F3F-59A7-464F-B0EB-61B12BDE7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00935" y="6342210"/>
            <a:ext cx="30861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9CBB0D-79AE-46E7-BD57-8F4B184DF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77</a:t>
            </a:fld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B0179DF5-8F23-489F-B114-B03A4B67B77E}"/>
              </a:ext>
            </a:extLst>
          </p:cNvPr>
          <p:cNvSpPr/>
          <p:nvPr/>
        </p:nvSpPr>
        <p:spPr>
          <a:xfrm>
            <a:off x="649718" y="4435310"/>
            <a:ext cx="1093510" cy="4336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5B670AA-432F-49D5-A05C-BD869E2BC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679" y="2920824"/>
            <a:ext cx="2721038" cy="37880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椭圆 15">
            <a:extLst>
              <a:ext uri="{FF2B5EF4-FFF2-40B4-BE49-F238E27FC236}">
                <a16:creationId xmlns:a16="http://schemas.microsoft.com/office/drawing/2014/main" id="{9E5ED82D-158B-4F22-823A-EBE179597652}"/>
              </a:ext>
            </a:extLst>
          </p:cNvPr>
          <p:cNvSpPr/>
          <p:nvPr/>
        </p:nvSpPr>
        <p:spPr>
          <a:xfrm>
            <a:off x="3615811" y="4435310"/>
            <a:ext cx="1715085" cy="4336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 Box 8">
            <a:extLst>
              <a:ext uri="{FF2B5EF4-FFF2-40B4-BE49-F238E27FC236}">
                <a16:creationId xmlns:a16="http://schemas.microsoft.com/office/drawing/2014/main" id="{0E65B5C9-9E16-4BBB-AA9F-A08496651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3799" y="3786893"/>
            <a:ext cx="238719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/>
              <a:t>word</a:t>
            </a:r>
            <a:r>
              <a:rPr lang="zh-CN" altLang="en-US" dirty="0"/>
              <a:t>文件存储格式：</a:t>
            </a: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E35FDD4D-ADC5-4773-BB4F-F0B423A27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2048" y="4229316"/>
            <a:ext cx="865188" cy="358775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zh-CN"/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A2873085-4790-4D3F-9397-247C012CD7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7236" y="4227663"/>
            <a:ext cx="865188" cy="358775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zh-CN"/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9F5E9B7F-C4DF-439B-9382-7794D0477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2424" y="4227597"/>
            <a:ext cx="865187" cy="358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zh-CN"/>
          </a:p>
        </p:txBody>
      </p:sp>
      <p:sp>
        <p:nvSpPr>
          <p:cNvPr id="24" name="Text Box 17">
            <a:extLst>
              <a:ext uri="{FF2B5EF4-FFF2-40B4-BE49-F238E27FC236}">
                <a16:creationId xmlns:a16="http://schemas.microsoft.com/office/drawing/2014/main" id="{2E2DDACB-EA71-4C2D-917E-CF06A70B60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7217" y="4761854"/>
            <a:ext cx="214099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/>
              <a:t>  </a:t>
            </a:r>
            <a:r>
              <a:rPr lang="zh-CN" altLang="en-US" dirty="0"/>
              <a:t>文件大小：</a:t>
            </a:r>
            <a:endParaRPr lang="en-US" altLang="zh-CN" dirty="0"/>
          </a:p>
          <a:p>
            <a:pPr eaLnBrk="1" hangingPunct="1"/>
            <a:r>
              <a:rPr lang="en-US" altLang="zh-CN" dirty="0"/>
              <a:t>    27K=12K*2 + 3K</a:t>
            </a:r>
          </a:p>
        </p:txBody>
      </p:sp>
      <p:sp>
        <p:nvSpPr>
          <p:cNvPr id="25" name="Rectangle 18">
            <a:extLst>
              <a:ext uri="{FF2B5EF4-FFF2-40B4-BE49-F238E27FC236}">
                <a16:creationId xmlns:a16="http://schemas.microsoft.com/office/drawing/2014/main" id="{B2AB59CE-F54E-4C89-B3D2-FD7F6B3D55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2424" y="4226010"/>
            <a:ext cx="225792" cy="360362"/>
          </a:xfrm>
          <a:prstGeom prst="rect">
            <a:avLst/>
          </a:prstGeom>
          <a:solidFill>
            <a:srgbClr val="F7240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Text Box 20">
            <a:extLst>
              <a:ext uri="{FF2B5EF4-FFF2-40B4-BE49-F238E27FC236}">
                <a16:creationId xmlns:a16="http://schemas.microsoft.com/office/drawing/2014/main" id="{E6FD02DF-A07C-46F2-B94F-8A8CCEC1BB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2048" y="3068638"/>
            <a:ext cx="82586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/>
              <a:t>12K</a:t>
            </a:r>
            <a:r>
              <a:rPr lang="zh-CN" altLang="en-US" dirty="0"/>
              <a:t>：</a:t>
            </a:r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30214398-4057-43EE-91F9-5AC405992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1114" y="3050662"/>
            <a:ext cx="1095491" cy="360362"/>
          </a:xfrm>
          <a:prstGeom prst="rect">
            <a:avLst/>
          </a:prstGeom>
          <a:solidFill>
            <a:srgbClr val="EAEAEA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CN"/>
              <a:t>abcdefgh </a:t>
            </a:r>
          </a:p>
        </p:txBody>
      </p:sp>
    </p:spTree>
    <p:extLst>
      <p:ext uri="{BB962C8B-B14F-4D97-AF65-F5344CB8AC3E}">
        <p14:creationId xmlns:p14="http://schemas.microsoft.com/office/powerpoint/2010/main" val="6578298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FADFDA-D868-4BCA-8269-FE3A05DF5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0" dirty="0"/>
              <a:t>OS</a:t>
            </a:r>
            <a:r>
              <a:rPr lang="zh-CN" altLang="en-US" sz="2800" b="0" dirty="0"/>
              <a:t>为算法</a:t>
            </a:r>
            <a:r>
              <a:rPr lang="en-US" altLang="zh-CN" sz="2800" b="0" dirty="0"/>
              <a:t>/</a:t>
            </a:r>
            <a:r>
              <a:rPr lang="zh-CN" altLang="en-US" sz="2800" b="0" dirty="0"/>
              <a:t>程序分配</a:t>
            </a:r>
            <a:r>
              <a:rPr lang="zh-CN" altLang="en-US" sz="2800" b="0" dirty="0">
                <a:solidFill>
                  <a:srgbClr val="F72401"/>
                </a:solidFill>
              </a:rPr>
              <a:t>内存空间</a:t>
            </a:r>
            <a:endParaRPr lang="zh-CN" altLang="en-US" b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D71CA5-AA43-4E3E-8BC6-888F1F925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36842"/>
            <a:ext cx="8897136" cy="5768409"/>
          </a:xfrm>
        </p:spPr>
        <p:txBody>
          <a:bodyPr/>
          <a:lstStyle/>
          <a:p>
            <a:pPr eaLnBrk="1" hangingPunct="1"/>
            <a:r>
              <a:rPr lang="zh-CN" altLang="en-US" sz="2400" dirty="0"/>
              <a:t>将算法</a:t>
            </a:r>
            <a:r>
              <a:rPr lang="en-US" altLang="zh-CN" sz="2400" dirty="0"/>
              <a:t>/</a:t>
            </a:r>
            <a:r>
              <a:rPr lang="zh-CN" altLang="en-US" sz="2400" dirty="0"/>
              <a:t>程序的地址空间（执行时可访问的全部内存地址范围）划分为一系列固定大小（</a:t>
            </a:r>
            <a:r>
              <a:rPr lang="en-US" altLang="zh-CN" sz="2400" dirty="0"/>
              <a:t>e.g. 1K</a:t>
            </a:r>
            <a:r>
              <a:rPr lang="zh-CN" altLang="en-US" sz="2400" dirty="0"/>
              <a:t>、</a:t>
            </a:r>
            <a:r>
              <a:rPr lang="en-US" altLang="zh-CN" sz="2400" dirty="0"/>
              <a:t>4K</a:t>
            </a:r>
            <a:r>
              <a:rPr lang="zh-CN" altLang="en-US" sz="2400" dirty="0"/>
              <a:t>、</a:t>
            </a:r>
            <a:r>
              <a:rPr lang="en-US" altLang="zh-CN" sz="2400" dirty="0"/>
              <a:t>8K</a:t>
            </a:r>
            <a:r>
              <a:rPr lang="zh-CN" altLang="en-US" sz="2400" dirty="0"/>
              <a:t>）的</a:t>
            </a:r>
            <a:r>
              <a:rPr lang="en-US" altLang="zh-CN" sz="2400" dirty="0"/>
              <a:t>page</a:t>
            </a:r>
            <a:r>
              <a:rPr lang="zh-CN" altLang="en-US" sz="2400" dirty="0"/>
              <a:t>（页）</a:t>
            </a:r>
          </a:p>
          <a:p>
            <a:pPr eaLnBrk="1" hangingPunct="1"/>
            <a:r>
              <a:rPr lang="zh-CN" altLang="en-US" sz="2400" dirty="0"/>
              <a:t>将物理内存空间划分为一系列与</a:t>
            </a:r>
            <a:r>
              <a:rPr lang="en-US" altLang="zh-CN" sz="2400" dirty="0"/>
              <a:t>page</a:t>
            </a:r>
            <a:r>
              <a:rPr lang="zh-CN" altLang="en-US" sz="2400" dirty="0"/>
              <a:t>大小相同的</a:t>
            </a:r>
            <a:r>
              <a:rPr lang="en-US" altLang="zh-CN" sz="2400" dirty="0"/>
              <a:t>frame</a:t>
            </a:r>
            <a:r>
              <a:rPr lang="zh-CN" altLang="en-US" sz="2400" dirty="0"/>
              <a:t>（页框），以</a:t>
            </a:r>
            <a:r>
              <a:rPr lang="en-US" altLang="zh-CN" sz="2400" dirty="0"/>
              <a:t>frame</a:t>
            </a:r>
            <a:r>
              <a:rPr lang="zh-CN" altLang="en-US" sz="2400" dirty="0"/>
              <a:t>为单位，分配算法</a:t>
            </a:r>
            <a:r>
              <a:rPr lang="en-US" altLang="zh-CN" sz="2400" dirty="0"/>
              <a:t>/</a:t>
            </a:r>
            <a:r>
              <a:rPr lang="zh-CN" altLang="en-US" sz="2400" dirty="0"/>
              <a:t>程序的每个</a:t>
            </a:r>
            <a:r>
              <a:rPr lang="en-US" altLang="zh-CN" sz="2400" dirty="0"/>
              <a:t>page</a:t>
            </a:r>
            <a:r>
              <a:rPr lang="zh-CN" altLang="en-US" sz="2400" dirty="0"/>
              <a:t>分配</a:t>
            </a:r>
            <a:r>
              <a:rPr lang="en-US" altLang="zh-CN" sz="2400" dirty="0"/>
              <a:t>1</a:t>
            </a:r>
            <a:r>
              <a:rPr lang="zh-CN" altLang="en-US" sz="2400" dirty="0"/>
              <a:t>个</a:t>
            </a:r>
            <a:r>
              <a:rPr lang="en-US" altLang="zh-CN" sz="2400" dirty="0"/>
              <a:t>frame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F9273B-E9F7-44DE-B0F5-EA6646000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54699F-C8E4-448C-B8C0-A725FDCD4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166ECE-300D-4E18-A142-5561FDC78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78</a:t>
            </a:fld>
            <a:endParaRPr lang="zh-CN" altLang="en-US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76BE4AAC-E2EF-4707-B6EC-4C510546B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6" t="1071" r="8238" b="1254"/>
          <a:stretch>
            <a:fillRect/>
          </a:stretch>
        </p:blipFill>
        <p:spPr bwMode="auto">
          <a:xfrm>
            <a:off x="1577222" y="2690942"/>
            <a:ext cx="6083824" cy="4030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 cmpd="thickThin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Box 8">
            <a:extLst>
              <a:ext uri="{FF2B5EF4-FFF2-40B4-BE49-F238E27FC236}">
                <a16:creationId xmlns:a16="http://schemas.microsoft.com/office/drawing/2014/main" id="{C3F893C1-85D3-46E6-815C-B04833D646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148" y="2898742"/>
            <a:ext cx="223361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+mn-lt"/>
                <a:ea typeface="微软雅黑 Light" panose="020B0502040204020203" pitchFamily="34" charset="-122"/>
              </a:rPr>
              <a:t>分配给算法</a:t>
            </a:r>
            <a:r>
              <a:rPr lang="en-US" altLang="zh-CN" dirty="0">
                <a:latin typeface="+mn-lt"/>
                <a:ea typeface="微软雅黑 Light" panose="020B0502040204020203" pitchFamily="34" charset="-122"/>
              </a:rPr>
              <a:t>/</a:t>
            </a:r>
            <a:r>
              <a:rPr lang="zh-CN" altLang="en-US" dirty="0">
                <a:latin typeface="+mn-lt"/>
                <a:ea typeface="微软雅黑 Light" panose="020B0502040204020203" pitchFamily="34" charset="-122"/>
              </a:rPr>
              <a:t>程序的内存空间：</a:t>
            </a:r>
            <a:r>
              <a:rPr lang="en-US" altLang="zh-CN" dirty="0">
                <a:latin typeface="+mn-lt"/>
                <a:ea typeface="微软雅黑 Light" panose="020B0502040204020203" pitchFamily="34" charset="-122"/>
              </a:rPr>
              <a:t>6 frames</a:t>
            </a:r>
          </a:p>
        </p:txBody>
      </p:sp>
    </p:spTree>
    <p:extLst>
      <p:ext uri="{BB962C8B-B14F-4D97-AF65-F5344CB8AC3E}">
        <p14:creationId xmlns:p14="http://schemas.microsoft.com/office/powerpoint/2010/main" val="3873123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4D155A-7E59-4FD2-8CD7-9C143CED8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T(n)</a:t>
            </a:r>
            <a:r>
              <a:rPr lang="zh-CN" altLang="en-US" dirty="0"/>
              <a:t>分析 </a:t>
            </a:r>
            <a:r>
              <a:rPr lang="en-US" altLang="zh-CN" dirty="0"/>
              <a:t>vs S(n)</a:t>
            </a:r>
            <a:r>
              <a:rPr lang="zh-CN" altLang="en-US" dirty="0"/>
              <a:t>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2091D8-F67A-4E83-A326-968D7A12C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5"/>
            <a:ext cx="8784898" cy="5749558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sz="2400" dirty="0"/>
              <a:t>T(n)</a:t>
            </a:r>
            <a:r>
              <a:rPr lang="zh-CN" altLang="en-US" sz="2400" dirty="0"/>
              <a:t>分析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算法执行时，按步骤依次执行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400" dirty="0"/>
              <a:t>        </a:t>
            </a:r>
            <a:r>
              <a:rPr lang="en-US" altLang="zh-CN" sz="2400" dirty="0"/>
              <a:t>step1.  …..   T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(n)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400" dirty="0"/>
              <a:t>        step2.   …..  T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(n)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400" dirty="0"/>
              <a:t>        step3.   …..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各步骤的执行时间累加起来，作为</a:t>
            </a:r>
            <a:r>
              <a:rPr lang="en-US" altLang="zh-CN" dirty="0"/>
              <a:t>T(n)</a:t>
            </a:r>
            <a:r>
              <a:rPr lang="zh-CN" altLang="en-US" dirty="0"/>
              <a:t>分析的基础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400" dirty="0"/>
              <a:t>          </a:t>
            </a:r>
            <a:r>
              <a:rPr lang="en-US" altLang="zh-CN" sz="2400" dirty="0"/>
              <a:t>T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(n) + T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(n) + ….. 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95AE59-AEF4-4495-971B-5D9D091E4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075CA7-63F9-4CDF-A228-BAE8EDD84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8C1B25-08F3-414F-9D1E-0BF8E116D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79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139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CDA6B2-8684-4C44-87FF-66C813A7C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itchFamily="18" charset="0"/>
              </a:rPr>
              <a:t>1.2 </a:t>
            </a:r>
            <a:r>
              <a:rPr lang="zh-CN" altLang="en-US" dirty="0">
                <a:latin typeface="Times New Roman" pitchFamily="18" charset="0"/>
              </a:rPr>
              <a:t>算法复杂性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8C420D-5548-44E5-84BE-C191B5752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4"/>
            <a:ext cx="8554576" cy="5824971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Times New Roman" pitchFamily="18" charset="0"/>
              </a:rPr>
              <a:t>时空复杂性概念</a:t>
            </a:r>
            <a:endParaRPr lang="en-US" altLang="zh-CN" dirty="0">
              <a:latin typeface="Times New Roman" pitchFamily="18" charset="0"/>
            </a:endParaRPr>
          </a:p>
          <a:p>
            <a:pPr lvl="1"/>
            <a:r>
              <a:rPr lang="en-US" altLang="zh-CN" dirty="0"/>
              <a:t>T(n,</a:t>
            </a:r>
            <a:r>
              <a:rPr lang="zh-CN" altLang="en-US" dirty="0"/>
              <a:t> </a:t>
            </a:r>
            <a:r>
              <a:rPr lang="en-US" altLang="zh-CN" dirty="0"/>
              <a:t>I)</a:t>
            </a:r>
            <a:r>
              <a:rPr lang="zh-CN" altLang="en-US" dirty="0"/>
              <a:t>，</a:t>
            </a:r>
            <a:r>
              <a:rPr lang="en-US" altLang="zh-CN" dirty="0"/>
              <a:t>S(n, I)</a:t>
            </a:r>
          </a:p>
          <a:p>
            <a:r>
              <a:rPr lang="zh-CN" altLang="en-US" b="1" dirty="0">
                <a:solidFill>
                  <a:srgbClr val="CC6600"/>
                </a:solidFill>
                <a:latin typeface="Times New Roman" pitchFamily="18" charset="0"/>
                <a:ea typeface="微软雅黑" panose="020B0503020204020204" pitchFamily="34" charset="-122"/>
                <a:cs typeface="+mj-cs"/>
              </a:rPr>
              <a:t>五种渐近复杂性</a:t>
            </a:r>
            <a:endParaRPr lang="en-US" altLang="zh-CN" b="1" dirty="0">
              <a:solidFill>
                <a:srgbClr val="CC6600"/>
              </a:solidFill>
              <a:latin typeface="Times New Roman" pitchFamily="18" charset="0"/>
              <a:ea typeface="微软雅黑" panose="020B0503020204020204" pitchFamily="34" charset="-122"/>
              <a:cs typeface="+mj-cs"/>
            </a:endParaRPr>
          </a:p>
          <a:p>
            <a:pPr lvl="1"/>
            <a:r>
              <a:rPr lang="zh-CN" altLang="en-US" dirty="0">
                <a:latin typeface="Times New Roman" pitchFamily="18" charset="0"/>
              </a:rPr>
              <a:t>定义</a:t>
            </a:r>
            <a:endParaRPr lang="en-US" altLang="zh-CN" dirty="0">
              <a:latin typeface="Times New Roman" pitchFamily="18" charset="0"/>
            </a:endParaRPr>
          </a:p>
          <a:p>
            <a:pPr lvl="1"/>
            <a:r>
              <a:rPr lang="zh-CN" altLang="en-US" dirty="0">
                <a:latin typeface="Times New Roman" pitchFamily="18" charset="0"/>
              </a:rPr>
              <a:t>性质，证明</a:t>
            </a:r>
            <a:endParaRPr lang="en-US" altLang="zh-CN" dirty="0">
              <a:latin typeface="Times New Roman" pitchFamily="18" charset="0"/>
            </a:endParaRPr>
          </a:p>
          <a:p>
            <a:pPr lvl="1"/>
            <a:r>
              <a:rPr lang="zh-CN" altLang="en-US" dirty="0"/>
              <a:t>渐近复杂性分析中常用函数</a:t>
            </a:r>
            <a:r>
              <a:rPr lang="en-US" altLang="zh-CN" dirty="0"/>
              <a:t>【</a:t>
            </a:r>
            <a:r>
              <a:rPr lang="zh-CN" altLang="en-US" dirty="0"/>
              <a:t>略</a:t>
            </a:r>
            <a:r>
              <a:rPr lang="en-US" altLang="zh-CN" dirty="0"/>
              <a:t>】</a:t>
            </a:r>
            <a:endParaRPr lang="en-US" altLang="zh-CN" dirty="0">
              <a:latin typeface="Times New Roman" pitchFamily="18" charset="0"/>
            </a:endParaRPr>
          </a:p>
          <a:p>
            <a:endParaRPr lang="en-US" altLang="zh-CN" dirty="0">
              <a:latin typeface="Times New Roman" pitchFamily="18" charset="0"/>
            </a:endParaRPr>
          </a:p>
          <a:p>
            <a:r>
              <a:rPr lang="zh-CN" altLang="en-US" dirty="0">
                <a:latin typeface="Times New Roman" pitchFamily="18" charset="0"/>
              </a:rPr>
              <a:t>示例：问题规模与时间复杂性</a:t>
            </a:r>
            <a:r>
              <a:rPr lang="en-US" altLang="zh-CN" dirty="0">
                <a:latin typeface="Times New Roman" pitchFamily="18" charset="0"/>
              </a:rPr>
              <a:t>/</a:t>
            </a:r>
            <a:r>
              <a:rPr lang="zh-CN" altLang="en-US" dirty="0">
                <a:latin typeface="Times New Roman" pitchFamily="18" charset="0"/>
              </a:rPr>
              <a:t>运行时间</a:t>
            </a:r>
            <a:endParaRPr lang="en-US" altLang="zh-CN" dirty="0">
              <a:latin typeface="Times New Roman" pitchFamily="18" charset="0"/>
            </a:endParaRPr>
          </a:p>
          <a:p>
            <a:pPr lvl="1"/>
            <a:r>
              <a:rPr lang="zh-CN" altLang="en-US" dirty="0">
                <a:latin typeface="Times New Roman" pitchFamily="18" charset="0"/>
              </a:rPr>
              <a:t>汉诺塔，并行计算与超级计算机</a:t>
            </a:r>
            <a:endParaRPr lang="en-US" altLang="zh-CN" dirty="0">
              <a:latin typeface="Times New Roman" pitchFamily="18" charset="0"/>
            </a:endParaRPr>
          </a:p>
          <a:p>
            <a:endParaRPr lang="en-US" altLang="zh-CN" dirty="0">
              <a:latin typeface="Times New Roman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A6FF0D-88E0-404F-9F5A-674D44FCC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7E93D7-D4B9-46A3-921C-8B1FE1D64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6B0EB0-1969-4B7E-BC2C-48D28B1A6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82041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4D155A-7E59-4FD2-8CD7-9C143CED8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T(n)</a:t>
            </a:r>
            <a:r>
              <a:rPr lang="zh-CN" altLang="en-US" dirty="0"/>
              <a:t>分析 </a:t>
            </a:r>
            <a:r>
              <a:rPr lang="en-US" altLang="zh-CN" dirty="0"/>
              <a:t>vs S(n)</a:t>
            </a:r>
            <a:r>
              <a:rPr lang="zh-CN" altLang="en-US" dirty="0"/>
              <a:t>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2091D8-F67A-4E83-A326-968D7A12C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4"/>
            <a:ext cx="8784898" cy="5957111"/>
          </a:xfrm>
        </p:spPr>
        <p:txBody>
          <a:bodyPr>
            <a:normAutofit fontScale="92500"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dirty="0"/>
              <a:t>S</a:t>
            </a:r>
            <a:r>
              <a:rPr lang="en-US" altLang="zh-CN" sz="2400" dirty="0"/>
              <a:t>(n)</a:t>
            </a:r>
            <a:r>
              <a:rPr lang="zh-CN" altLang="en-US" sz="2400" dirty="0"/>
              <a:t>分析</a:t>
            </a:r>
            <a:endParaRPr lang="en-US" altLang="zh-CN" sz="2400" dirty="0">
              <a:solidFill>
                <a:srgbClr val="3907F1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算法各步骤中的变量</a:t>
            </a:r>
            <a:r>
              <a:rPr lang="en-US" altLang="zh-CN" dirty="0"/>
              <a:t>/</a:t>
            </a:r>
            <a:r>
              <a:rPr lang="zh-CN" altLang="en-US" dirty="0"/>
              <a:t>数据结构占用的存储空间是有可能复用的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e.g.1   int </a:t>
            </a:r>
            <a:r>
              <a:rPr lang="en-US" altLang="zh-CN" dirty="0" err="1"/>
              <a:t>i</a:t>
            </a:r>
            <a:r>
              <a:rPr lang="en-US" altLang="zh-CN" dirty="0"/>
              <a:t>, k</a:t>
            </a:r>
          </a:p>
          <a:p>
            <a:pPr>
              <a:lnSpc>
                <a:spcPct val="150000"/>
              </a:lnSpc>
              <a:buNone/>
            </a:pPr>
            <a:r>
              <a:rPr lang="en-US" altLang="zh-CN" dirty="0"/>
              <a:t>                    </a:t>
            </a:r>
            <a:r>
              <a:rPr kumimoji="1" lang="en-US" altLang="zh-CN" dirty="0"/>
              <a:t>for (int </a:t>
            </a:r>
            <a:r>
              <a:rPr kumimoji="1" lang="en-US" altLang="zh-CN" dirty="0" err="1">
                <a:solidFill>
                  <a:srgbClr val="F72401"/>
                </a:solidFill>
              </a:rPr>
              <a:t>i</a:t>
            </a:r>
            <a:r>
              <a:rPr kumimoji="1" lang="en-US" altLang="zh-CN" dirty="0"/>
              <a:t> = 1; </a:t>
            </a:r>
            <a:r>
              <a:rPr kumimoji="1" lang="en-US" altLang="zh-CN" dirty="0" err="1">
                <a:solidFill>
                  <a:srgbClr val="F72401"/>
                </a:solidFill>
              </a:rPr>
              <a:t>i</a:t>
            </a:r>
            <a:r>
              <a:rPr kumimoji="1" lang="en-US" altLang="zh-CN" dirty="0"/>
              <a:t> &lt; K; 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++)  </a:t>
            </a:r>
          </a:p>
          <a:p>
            <a:pPr>
              <a:lnSpc>
                <a:spcPct val="150000"/>
              </a:lnSpc>
              <a:buNone/>
            </a:pPr>
            <a:r>
              <a:rPr kumimoji="1" lang="en-US" altLang="zh-CN" dirty="0"/>
              <a:t>          </a:t>
            </a:r>
            <a:r>
              <a:rPr kumimoji="1" lang="zh-CN" altLang="en-US" dirty="0">
                <a:solidFill>
                  <a:srgbClr val="F72401"/>
                </a:solidFill>
              </a:rPr>
              <a:t>每次循环执行时，变量</a:t>
            </a:r>
            <a:r>
              <a:rPr kumimoji="1" lang="en-US" altLang="zh-CN" dirty="0" err="1">
                <a:solidFill>
                  <a:srgbClr val="F72401"/>
                </a:solidFill>
              </a:rPr>
              <a:t>i</a:t>
            </a:r>
            <a:r>
              <a:rPr kumimoji="1" lang="zh-CN" altLang="en-US" dirty="0">
                <a:solidFill>
                  <a:srgbClr val="F72401"/>
                </a:solidFill>
              </a:rPr>
              <a:t>、常数</a:t>
            </a:r>
            <a:r>
              <a:rPr kumimoji="1" lang="en-US" altLang="zh-CN" dirty="0">
                <a:solidFill>
                  <a:srgbClr val="F72401"/>
                </a:solidFill>
              </a:rPr>
              <a:t>K</a:t>
            </a:r>
            <a:r>
              <a:rPr kumimoji="1" lang="zh-CN" altLang="en-US" dirty="0">
                <a:solidFill>
                  <a:srgbClr val="F72401"/>
                </a:solidFill>
              </a:rPr>
              <a:t>占用固定的空间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e.g.2. </a:t>
            </a:r>
          </a:p>
          <a:p>
            <a:pPr lvl="2">
              <a:lnSpc>
                <a:spcPct val="150000"/>
              </a:lnSpc>
            </a:pPr>
            <a:r>
              <a:rPr lang="en-US" altLang="zh-CN" kern="0" dirty="0"/>
              <a:t>1)</a:t>
            </a:r>
            <a:r>
              <a:rPr lang="zh-CN" altLang="en-US" kern="0" dirty="0"/>
              <a:t>程序中的全局变量</a:t>
            </a:r>
            <a:endParaRPr lang="en-US" altLang="zh-CN" kern="0" dirty="0"/>
          </a:p>
          <a:p>
            <a:pPr lvl="2">
              <a:lnSpc>
                <a:spcPct val="150000"/>
              </a:lnSpc>
            </a:pPr>
            <a:r>
              <a:rPr lang="en-US" altLang="zh-CN" sz="2400" kern="0" dirty="0"/>
              <a:t>2) </a:t>
            </a:r>
            <a:r>
              <a:rPr lang="zh-CN" altLang="en-US" sz="2400" kern="0" dirty="0"/>
              <a:t>过程内的局部变量占用的空间在过程执行结束后，将被释放</a:t>
            </a:r>
            <a:r>
              <a:rPr lang="en-US" altLang="zh-CN" sz="2400" kern="0" dirty="0"/>
              <a:t>; </a:t>
            </a:r>
            <a:r>
              <a:rPr lang="zh-CN" altLang="en-US" sz="2400" kern="0" dirty="0"/>
              <a:t>释放的空间可被其它子过程使用</a:t>
            </a:r>
            <a:endParaRPr lang="en-US" altLang="zh-CN" sz="2400" kern="0" dirty="0"/>
          </a:p>
          <a:p>
            <a:pPr lvl="2">
              <a:lnSpc>
                <a:spcPct val="150000"/>
              </a:lnSpc>
            </a:pPr>
            <a:r>
              <a:rPr lang="en-US" altLang="zh-CN" sz="2400" kern="0" dirty="0"/>
              <a:t>3) </a:t>
            </a:r>
            <a:r>
              <a:rPr lang="zh-CN" altLang="en-US" sz="2400" kern="0" dirty="0"/>
              <a:t>程序所占内存空间动态变化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95AE59-AEF4-4495-971B-5D9D091E4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075CA7-63F9-4CDF-A228-BAE8EDD84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8C1B25-08F3-414F-9D1E-0BF8E116D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80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26342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C5A1F6-1ECE-4451-A145-06BFAA9B1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空间复杂性分析法则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47E823-CEB5-43E2-ADF4-25FC83783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3" y="764364"/>
            <a:ext cx="4698378" cy="5768409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 dirty="0">
                <a:solidFill>
                  <a:srgbClr val="3907F1"/>
                </a:solidFill>
              </a:rPr>
              <a:t>非递归算法</a:t>
            </a:r>
            <a:endParaRPr lang="zh-CN" altLang="en-US" sz="2800" b="1" dirty="0">
              <a:solidFill>
                <a:srgbClr val="3907F1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 顺序语句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dirty="0"/>
              <a:t>        语句中涉及到的</a:t>
            </a:r>
            <a:r>
              <a:rPr lang="zh-CN" altLang="en-US" dirty="0">
                <a:solidFill>
                  <a:srgbClr val="F72401"/>
                </a:solidFill>
              </a:rPr>
              <a:t>全部</a:t>
            </a:r>
            <a:r>
              <a:rPr lang="zh-CN" altLang="en-US" b="1" dirty="0">
                <a:solidFill>
                  <a:srgbClr val="F72401"/>
                </a:solidFill>
              </a:rPr>
              <a:t>不同</a:t>
            </a:r>
            <a:r>
              <a:rPr lang="zh-CN" altLang="en-US" dirty="0">
                <a:solidFill>
                  <a:srgbClr val="F72401"/>
                </a:solidFill>
              </a:rPr>
              <a:t>变量、常量</a:t>
            </a:r>
            <a:r>
              <a:rPr lang="zh-CN" altLang="en-US" dirty="0"/>
              <a:t>占用的空间相加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dirty="0"/>
              <a:t>       </a:t>
            </a:r>
            <a:r>
              <a:rPr lang="en-US" altLang="zh-CN" dirty="0"/>
              <a:t>, </a:t>
            </a:r>
            <a:r>
              <a:rPr lang="zh-CN" altLang="en-US" dirty="0"/>
              <a:t>变量可被重复使用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for / while </a:t>
            </a:r>
            <a:r>
              <a:rPr lang="zh-CN" altLang="en-US" dirty="0"/>
              <a:t>循环，嵌套循环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dirty="0"/>
              <a:t>  循环语句自身、循环体内的</a:t>
            </a:r>
            <a:r>
              <a:rPr lang="zh-CN" altLang="en-US" dirty="0">
                <a:solidFill>
                  <a:srgbClr val="F72401"/>
                </a:solidFill>
              </a:rPr>
              <a:t>全部不同变量、常量</a:t>
            </a:r>
            <a:r>
              <a:rPr lang="zh-CN" altLang="en-US" dirty="0"/>
              <a:t>占用的空间相加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-US" altLang="zh-CN" dirty="0"/>
              <a:t>if-else</a:t>
            </a:r>
            <a:r>
              <a:rPr lang="zh-CN" altLang="en-US" dirty="0"/>
              <a:t>语句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dirty="0"/>
              <a:t>         </a:t>
            </a:r>
            <a:r>
              <a:rPr lang="en-US" altLang="zh-CN" b="1" dirty="0">
                <a:solidFill>
                  <a:srgbClr val="F72401"/>
                </a:solidFill>
              </a:rPr>
              <a:t>if</a:t>
            </a:r>
            <a:r>
              <a:rPr lang="zh-CN" altLang="en-US" b="1" dirty="0">
                <a:solidFill>
                  <a:srgbClr val="F72401"/>
                </a:solidFill>
              </a:rPr>
              <a:t>语句空间占用 </a:t>
            </a:r>
            <a:r>
              <a:rPr lang="en-US" altLang="zh-CN" b="1" dirty="0">
                <a:solidFill>
                  <a:srgbClr val="F72401"/>
                </a:solidFill>
              </a:rPr>
              <a:t>+ else</a:t>
            </a:r>
            <a:r>
              <a:rPr lang="zh-CN" altLang="en-US" b="1" dirty="0">
                <a:solidFill>
                  <a:srgbClr val="F72401"/>
                </a:solidFill>
              </a:rPr>
              <a:t>语句空间占用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565E9F-7419-4889-9BC9-819B3CCBE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97D152-740F-4D6F-A673-A25D2B8BD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E811C1-C975-4863-8816-94E7BEDDD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81</a:t>
            </a:fld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C323179A-E49E-4131-916B-C77EA2FBC1A1}"/>
              </a:ext>
            </a:extLst>
          </p:cNvPr>
          <p:cNvSpPr txBox="1">
            <a:spLocks/>
          </p:cNvSpPr>
          <p:nvPr/>
        </p:nvSpPr>
        <p:spPr>
          <a:xfrm>
            <a:off x="4929336" y="764364"/>
            <a:ext cx="3983707" cy="576840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C00000"/>
              </a:buClr>
              <a:buFont typeface="微软雅黑 Light" panose="020B0502040204020203" pitchFamily="34" charset="-122"/>
              <a:buChar char="-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3907F1"/>
                </a:solidFill>
              </a:rPr>
              <a:t>递归算法</a:t>
            </a:r>
            <a:endParaRPr lang="zh-CN" altLang="en-US" sz="2800" b="1" dirty="0">
              <a:solidFill>
                <a:srgbClr val="3907F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同时并行执行的主程序、子程序占用的内存空间总和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2. </a:t>
            </a:r>
            <a:r>
              <a:rPr lang="zh-CN" altLang="en-US" dirty="0"/>
              <a:t>加上：递归调用时，在调用栈内存储</a:t>
            </a:r>
            <a:r>
              <a:rPr lang="en-US" altLang="zh-CN" dirty="0"/>
              <a:t>/</a:t>
            </a:r>
            <a:r>
              <a:rPr lang="zh-CN" altLang="en-US" dirty="0"/>
              <a:t>传递的参数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注意：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递归层次过多，有可能主程序、子程序占用的存储空间超限</a:t>
            </a:r>
            <a:endParaRPr lang="en-US" altLang="zh-CN" dirty="0"/>
          </a:p>
          <a:p>
            <a:pPr marL="0" indent="0">
              <a:lnSpc>
                <a:spcPct val="120000"/>
              </a:lnSpc>
              <a:buNone/>
            </a:pPr>
            <a:endParaRPr lang="zh-CN" altLang="en-US" dirty="0"/>
          </a:p>
          <a:p>
            <a:pPr>
              <a:lnSpc>
                <a:spcPct val="120000"/>
              </a:lnSpc>
              <a:buFontTx/>
              <a:buNone/>
            </a:pPr>
            <a:r>
              <a:rPr lang="zh-CN" altLang="en-US" dirty="0"/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22755394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E835422-2146-4207-B208-25A894FF1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rgbClr val="CC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例</a:t>
            </a:r>
            <a:r>
              <a:rPr lang="en-US" altLang="zh-CN" dirty="0">
                <a:solidFill>
                  <a:srgbClr val="CC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1. </a:t>
            </a:r>
            <a:r>
              <a:rPr lang="zh-CN" altLang="en-US" dirty="0">
                <a:solidFill>
                  <a:srgbClr val="CC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插入排序空间复杂性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D55A0D4-00A8-4880-A448-5924E813D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2869DA1-1BF3-483F-9267-0CA9E81C0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201B1AD-86A4-4E7C-A8F2-C94F9DF82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82</a:t>
            </a:fld>
            <a:endParaRPr lang="zh-CN" altLang="en-US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40F7FC9B-9050-4E0E-81D7-CA04AB336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827820"/>
            <a:ext cx="8064500" cy="5616575"/>
          </a:xfrm>
          <a:prstGeom prst="roundRect">
            <a:avLst>
              <a:gd name="adj" fmla="val 3831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120000"/>
              </a:lnSpc>
            </a:pPr>
            <a:r>
              <a:rPr kumimoji="1" lang="en-US" altLang="zh-CN" sz="2000" dirty="0"/>
              <a:t>template&lt;class Type&gt;                      //  </a:t>
            </a:r>
            <a:r>
              <a:rPr kumimoji="1" lang="en-US" altLang="zh-CN" sz="2000" dirty="0">
                <a:solidFill>
                  <a:srgbClr val="F72401"/>
                </a:solidFill>
              </a:rPr>
              <a:t> variable</a:t>
            </a:r>
            <a:r>
              <a:rPr kumimoji="1" lang="en-US" altLang="zh-CN" sz="2000" dirty="0"/>
              <a:t>       </a:t>
            </a:r>
            <a:r>
              <a:rPr kumimoji="1" lang="en-US" altLang="zh-CN" sz="2000" dirty="0">
                <a:solidFill>
                  <a:srgbClr val="F72401"/>
                </a:solidFill>
              </a:rPr>
              <a:t>cost (bytes)      </a:t>
            </a:r>
          </a:p>
          <a:p>
            <a:pPr>
              <a:lnSpc>
                <a:spcPct val="120000"/>
              </a:lnSpc>
            </a:pPr>
            <a:r>
              <a:rPr kumimoji="1" lang="en-US" altLang="zh-CN" sz="2000" dirty="0"/>
              <a:t>void </a:t>
            </a:r>
            <a:r>
              <a:rPr kumimoji="1" lang="en-US" altLang="zh-CN" sz="2000" dirty="0" err="1"/>
              <a:t>insertion_sort</a:t>
            </a:r>
            <a:r>
              <a:rPr kumimoji="1" lang="en-US" altLang="zh-CN" sz="2000" dirty="0"/>
              <a:t>(Type *</a:t>
            </a:r>
            <a:r>
              <a:rPr kumimoji="1" lang="en-US" altLang="zh-CN" sz="2000" dirty="0">
                <a:solidFill>
                  <a:srgbClr val="F72401"/>
                </a:solidFill>
              </a:rPr>
              <a:t>a</a:t>
            </a:r>
            <a:r>
              <a:rPr kumimoji="1" lang="en-US" altLang="zh-CN" sz="2000" dirty="0"/>
              <a:t>, int </a:t>
            </a:r>
            <a:r>
              <a:rPr kumimoji="1" lang="en-US" altLang="zh-CN" sz="2000" dirty="0">
                <a:solidFill>
                  <a:srgbClr val="F72401"/>
                </a:solidFill>
              </a:rPr>
              <a:t>n</a:t>
            </a:r>
            <a:r>
              <a:rPr kumimoji="1" lang="en-US" altLang="zh-CN" sz="2000" dirty="0"/>
              <a:t>)          </a:t>
            </a:r>
            <a:r>
              <a:rPr kumimoji="1" lang="en-US" altLang="zh-CN" sz="2000" dirty="0">
                <a:solidFill>
                  <a:srgbClr val="3907F1"/>
                </a:solidFill>
              </a:rPr>
              <a:t>*a               c1×n</a:t>
            </a:r>
          </a:p>
          <a:p>
            <a:pPr>
              <a:lnSpc>
                <a:spcPct val="120000"/>
              </a:lnSpc>
            </a:pPr>
            <a:r>
              <a:rPr kumimoji="1" lang="en-US" altLang="zh-CN" sz="2000" dirty="0">
                <a:solidFill>
                  <a:srgbClr val="3907F1"/>
                </a:solidFill>
              </a:rPr>
              <a:t>                                                                 n               c2, e.g. int</a:t>
            </a:r>
            <a:r>
              <a:rPr kumimoji="1" lang="zh-CN" altLang="en-US" sz="2000" dirty="0">
                <a:solidFill>
                  <a:srgbClr val="3907F1"/>
                </a:solidFill>
              </a:rPr>
              <a:t>占</a:t>
            </a:r>
            <a:r>
              <a:rPr kumimoji="1" lang="en-US" altLang="zh-CN" sz="2000" dirty="0">
                <a:solidFill>
                  <a:srgbClr val="3907F1"/>
                </a:solidFill>
              </a:rPr>
              <a:t>4bytes</a:t>
            </a:r>
            <a:r>
              <a:rPr kumimoji="1" lang="en-US" altLang="zh-CN" sz="2000" dirty="0"/>
              <a:t> </a:t>
            </a:r>
          </a:p>
          <a:p>
            <a:pPr>
              <a:lnSpc>
                <a:spcPct val="120000"/>
              </a:lnSpc>
            </a:pPr>
            <a:r>
              <a:rPr kumimoji="1" lang="en-US" altLang="zh-CN" sz="2000" dirty="0"/>
              <a:t>{</a:t>
            </a:r>
          </a:p>
          <a:p>
            <a:pPr>
              <a:lnSpc>
                <a:spcPct val="120000"/>
              </a:lnSpc>
            </a:pPr>
            <a:r>
              <a:rPr kumimoji="1" lang="en-US" altLang="zh-CN" sz="2000" dirty="0"/>
              <a:t>    Type key;                                      //      </a:t>
            </a:r>
            <a:r>
              <a:rPr kumimoji="1" lang="en-US" altLang="zh-CN" dirty="0">
                <a:solidFill>
                  <a:srgbClr val="3907F1"/>
                </a:solidFill>
              </a:rPr>
              <a:t>key            c4</a:t>
            </a:r>
            <a:r>
              <a:rPr kumimoji="1" lang="en-US" altLang="zh-CN" dirty="0"/>
              <a:t> </a:t>
            </a:r>
            <a:endParaRPr kumimoji="1" lang="en-US" altLang="zh-CN" sz="2000" dirty="0">
              <a:solidFill>
                <a:srgbClr val="F72401"/>
              </a:solidFill>
            </a:endParaRPr>
          </a:p>
          <a:p>
            <a:pPr>
              <a:lnSpc>
                <a:spcPct val="120000"/>
              </a:lnSpc>
            </a:pPr>
            <a:r>
              <a:rPr kumimoji="1" lang="en-US" altLang="zh-CN" sz="2000" dirty="0"/>
              <a:t>    for (int </a:t>
            </a:r>
            <a:r>
              <a:rPr kumimoji="1" lang="en-US" altLang="zh-CN" sz="2000" dirty="0" err="1">
                <a:solidFill>
                  <a:srgbClr val="F72401"/>
                </a:solidFill>
              </a:rPr>
              <a:t>i</a:t>
            </a:r>
            <a:r>
              <a:rPr kumimoji="1" lang="en-US" altLang="zh-CN" sz="2000" dirty="0"/>
              <a:t> = 1; </a:t>
            </a:r>
            <a:r>
              <a:rPr kumimoji="1" lang="en-US" altLang="zh-CN" sz="2000" dirty="0" err="1">
                <a:solidFill>
                  <a:srgbClr val="F72401"/>
                </a:solidFill>
              </a:rPr>
              <a:t>i</a:t>
            </a:r>
            <a:r>
              <a:rPr kumimoji="1" lang="en-US" altLang="zh-CN" sz="2000" dirty="0"/>
              <a:t> &lt; </a:t>
            </a:r>
            <a:r>
              <a:rPr kumimoji="1" lang="en-US" altLang="zh-CN" sz="2000" dirty="0">
                <a:solidFill>
                  <a:srgbClr val="F72401"/>
                </a:solidFill>
              </a:rPr>
              <a:t>n</a:t>
            </a:r>
            <a:r>
              <a:rPr kumimoji="1" lang="en-US" altLang="zh-CN" sz="2000" dirty="0"/>
              <a:t>; </a:t>
            </a:r>
            <a:r>
              <a:rPr kumimoji="1" lang="en-US" altLang="zh-CN" sz="2000" dirty="0" err="1">
                <a:solidFill>
                  <a:srgbClr val="F72401"/>
                </a:solidFill>
              </a:rPr>
              <a:t>i</a:t>
            </a:r>
            <a:r>
              <a:rPr kumimoji="1" lang="en-US" altLang="zh-CN" sz="2000" dirty="0"/>
              <a:t>++){                 //      </a:t>
            </a:r>
            <a:r>
              <a:rPr kumimoji="1" lang="en-US" altLang="zh-CN" sz="2000" dirty="0" err="1">
                <a:solidFill>
                  <a:srgbClr val="3907F1"/>
                </a:solidFill>
              </a:rPr>
              <a:t>i</a:t>
            </a:r>
            <a:r>
              <a:rPr kumimoji="1" lang="en-US" altLang="zh-CN" sz="2000" dirty="0">
                <a:solidFill>
                  <a:srgbClr val="3907F1"/>
                </a:solidFill>
              </a:rPr>
              <a:t>                 c3</a:t>
            </a:r>
            <a:r>
              <a:rPr kumimoji="1" lang="en-US" altLang="zh-CN" sz="2000" dirty="0"/>
              <a:t>   </a:t>
            </a:r>
          </a:p>
          <a:p>
            <a:pPr>
              <a:lnSpc>
                <a:spcPct val="120000"/>
              </a:lnSpc>
            </a:pPr>
            <a:r>
              <a:rPr kumimoji="1" lang="en-US" altLang="zh-CN" sz="2000" dirty="0"/>
              <a:t>          </a:t>
            </a:r>
            <a:r>
              <a:rPr kumimoji="1" lang="en-US" altLang="zh-CN" sz="2000" dirty="0">
                <a:solidFill>
                  <a:srgbClr val="F72401"/>
                </a:solidFill>
              </a:rPr>
              <a:t>key</a:t>
            </a:r>
            <a:r>
              <a:rPr kumimoji="1" lang="en-US" altLang="zh-CN" sz="2000" dirty="0"/>
              <a:t>=a[</a:t>
            </a:r>
            <a:r>
              <a:rPr kumimoji="1" lang="en-US" altLang="zh-CN" sz="2000" dirty="0" err="1"/>
              <a:t>i</a:t>
            </a:r>
            <a:r>
              <a:rPr kumimoji="1" lang="en-US" altLang="zh-CN" sz="2000" dirty="0"/>
              <a:t>];                                  //    </a:t>
            </a:r>
            <a:r>
              <a:rPr kumimoji="1" lang="en-US" altLang="zh-CN" sz="2000" dirty="0">
                <a:solidFill>
                  <a:srgbClr val="3907F1"/>
                </a:solidFill>
              </a:rPr>
              <a:t>  </a:t>
            </a:r>
            <a:r>
              <a:rPr kumimoji="1" lang="en-US" altLang="zh-CN" sz="2000" dirty="0"/>
              <a:t> </a:t>
            </a:r>
          </a:p>
          <a:p>
            <a:pPr>
              <a:lnSpc>
                <a:spcPct val="120000"/>
              </a:lnSpc>
            </a:pPr>
            <a:r>
              <a:rPr kumimoji="1" lang="en-US" altLang="zh-CN" sz="2000" dirty="0"/>
              <a:t>          int </a:t>
            </a:r>
            <a:r>
              <a:rPr kumimoji="1" lang="en-US" altLang="zh-CN" sz="2000" dirty="0">
                <a:solidFill>
                  <a:srgbClr val="F72401"/>
                </a:solidFill>
              </a:rPr>
              <a:t>j</a:t>
            </a:r>
            <a:r>
              <a:rPr kumimoji="1" lang="en-US" altLang="zh-CN" sz="2000" dirty="0"/>
              <a:t>=i-1;                                   //    </a:t>
            </a:r>
            <a:r>
              <a:rPr kumimoji="1" lang="en-US" altLang="zh-CN" sz="2000" dirty="0">
                <a:solidFill>
                  <a:srgbClr val="3907F1"/>
                </a:solidFill>
              </a:rPr>
              <a:t>  j                 c5</a:t>
            </a:r>
            <a:r>
              <a:rPr kumimoji="1" lang="en-US" altLang="zh-CN" sz="2000" dirty="0"/>
              <a:t> </a:t>
            </a:r>
          </a:p>
          <a:p>
            <a:pPr>
              <a:lnSpc>
                <a:spcPct val="120000"/>
              </a:lnSpc>
            </a:pPr>
            <a:r>
              <a:rPr kumimoji="1" lang="en-US" altLang="zh-CN" sz="2000" dirty="0"/>
              <a:t>          while( </a:t>
            </a:r>
            <a:r>
              <a:rPr kumimoji="1" lang="en-US" altLang="zh-CN" sz="2000" dirty="0">
                <a:solidFill>
                  <a:srgbClr val="F72401"/>
                </a:solidFill>
              </a:rPr>
              <a:t>j</a:t>
            </a:r>
            <a:r>
              <a:rPr kumimoji="1" lang="en-US" altLang="zh-CN" sz="2000" dirty="0"/>
              <a:t>&gt;=0 &amp;&amp; a[j]&gt;key ){       //    </a:t>
            </a:r>
            <a:r>
              <a:rPr kumimoji="1" lang="en-US" altLang="zh-CN" sz="2000" dirty="0">
                <a:solidFill>
                  <a:srgbClr val="3907F1"/>
                </a:solidFill>
              </a:rPr>
              <a:t>  </a:t>
            </a:r>
          </a:p>
          <a:p>
            <a:pPr>
              <a:lnSpc>
                <a:spcPct val="120000"/>
              </a:lnSpc>
            </a:pPr>
            <a:r>
              <a:rPr kumimoji="1" lang="en-US" altLang="zh-CN" sz="2000" dirty="0"/>
              <a:t>	 a[j+1]=a[j];                          //</a:t>
            </a:r>
          </a:p>
          <a:p>
            <a:pPr>
              <a:lnSpc>
                <a:spcPct val="120000"/>
              </a:lnSpc>
            </a:pPr>
            <a:r>
              <a:rPr kumimoji="1" lang="en-US" altLang="zh-CN" sz="2000" dirty="0"/>
              <a:t>	 j--;                                       //    </a:t>
            </a:r>
            <a:endParaRPr kumimoji="1" lang="en-US" altLang="zh-CN" sz="2000" dirty="0">
              <a:solidFill>
                <a:srgbClr val="3907F1"/>
              </a:solidFill>
            </a:endParaRPr>
          </a:p>
          <a:p>
            <a:pPr>
              <a:lnSpc>
                <a:spcPct val="120000"/>
              </a:lnSpc>
            </a:pPr>
            <a:r>
              <a:rPr kumimoji="1" lang="en-US" altLang="zh-CN" sz="2000" dirty="0"/>
              <a:t>	 }</a:t>
            </a:r>
          </a:p>
          <a:p>
            <a:pPr>
              <a:lnSpc>
                <a:spcPct val="120000"/>
              </a:lnSpc>
            </a:pPr>
            <a:r>
              <a:rPr kumimoji="1" lang="en-US" altLang="zh-CN" sz="2000" dirty="0"/>
              <a:t>         a[j+1]=key;                              //    </a:t>
            </a:r>
            <a:endParaRPr kumimoji="1" lang="en-US" altLang="zh-CN" sz="2000" dirty="0">
              <a:solidFill>
                <a:srgbClr val="3907F1"/>
              </a:solidFill>
            </a:endParaRPr>
          </a:p>
          <a:p>
            <a:pPr>
              <a:lnSpc>
                <a:spcPct val="120000"/>
              </a:lnSpc>
            </a:pPr>
            <a:r>
              <a:rPr kumimoji="1" lang="en-US" altLang="zh-CN" sz="2000" dirty="0">
                <a:solidFill>
                  <a:srgbClr val="3907F1"/>
                </a:solidFill>
              </a:rPr>
              <a:t>        </a:t>
            </a:r>
            <a:r>
              <a:rPr kumimoji="1" lang="en-US" altLang="zh-CN" sz="2000" dirty="0"/>
              <a:t>}</a:t>
            </a:r>
          </a:p>
          <a:p>
            <a:pPr>
              <a:lnSpc>
                <a:spcPct val="120000"/>
              </a:lnSpc>
            </a:pPr>
            <a:r>
              <a:rPr kumimoji="1" lang="en-US" altLang="zh-CN" sz="2000" dirty="0"/>
              <a:t>}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7C10F1A1-CD1A-4B78-B0BE-183FB25D40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7762" y="4356832"/>
            <a:ext cx="2324100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i="1" dirty="0">
                <a:solidFill>
                  <a:srgbClr val="F72401"/>
                </a:solidFill>
                <a:latin typeface="+mn-lt"/>
              </a:rPr>
              <a:t>S</a:t>
            </a:r>
            <a:r>
              <a:rPr lang="en-US" altLang="zh-CN" sz="3200" baseline="-25000" dirty="0">
                <a:solidFill>
                  <a:srgbClr val="F72401"/>
                </a:solidFill>
                <a:latin typeface="+mn-lt"/>
              </a:rPr>
              <a:t>max</a:t>
            </a:r>
            <a:r>
              <a:rPr lang="en-US" altLang="zh-CN" sz="3200" dirty="0">
                <a:solidFill>
                  <a:srgbClr val="F72401"/>
                </a:solidFill>
                <a:latin typeface="+mn-lt"/>
              </a:rPr>
              <a:t>(</a:t>
            </a:r>
            <a:r>
              <a:rPr lang="en-US" altLang="zh-CN" sz="3200" i="1" dirty="0">
                <a:solidFill>
                  <a:srgbClr val="F72401"/>
                </a:solidFill>
                <a:latin typeface="+mn-lt"/>
              </a:rPr>
              <a:t>n</a:t>
            </a:r>
            <a:r>
              <a:rPr lang="en-US" altLang="zh-CN" sz="3200" dirty="0">
                <a:solidFill>
                  <a:srgbClr val="F72401"/>
                </a:solidFill>
                <a:latin typeface="+mn-lt"/>
              </a:rPr>
              <a:t>) </a:t>
            </a:r>
          </a:p>
          <a:p>
            <a:pPr eaLnBrk="1" hangingPunct="1"/>
            <a:r>
              <a:rPr lang="en-US" altLang="zh-CN" sz="3200" dirty="0">
                <a:solidFill>
                  <a:srgbClr val="F72401"/>
                </a:solidFill>
                <a:latin typeface="+mn-lt"/>
              </a:rPr>
              <a:t>=</a:t>
            </a:r>
            <a:r>
              <a:rPr lang="en-US" altLang="zh-CN" sz="3200" i="1" dirty="0" err="1">
                <a:solidFill>
                  <a:srgbClr val="F72401"/>
                </a:solidFill>
                <a:latin typeface="+mn-lt"/>
              </a:rPr>
              <a:t>S</a:t>
            </a:r>
            <a:r>
              <a:rPr lang="en-US" altLang="zh-CN" sz="3200" baseline="-25000" dirty="0" err="1">
                <a:solidFill>
                  <a:srgbClr val="F72401"/>
                </a:solidFill>
                <a:latin typeface="+mn-lt"/>
              </a:rPr>
              <a:t>min</a:t>
            </a:r>
            <a:r>
              <a:rPr lang="en-US" altLang="zh-CN" sz="3200" dirty="0">
                <a:solidFill>
                  <a:srgbClr val="F72401"/>
                </a:solidFill>
                <a:latin typeface="+mn-lt"/>
              </a:rPr>
              <a:t>(</a:t>
            </a:r>
            <a:r>
              <a:rPr lang="en-US" altLang="zh-CN" sz="3200" i="1" dirty="0">
                <a:solidFill>
                  <a:srgbClr val="F72401"/>
                </a:solidFill>
                <a:latin typeface="+mn-lt"/>
              </a:rPr>
              <a:t>n</a:t>
            </a:r>
            <a:r>
              <a:rPr lang="en-US" altLang="zh-CN" sz="3200" dirty="0">
                <a:solidFill>
                  <a:srgbClr val="F72401"/>
                </a:solidFill>
                <a:latin typeface="+mn-lt"/>
              </a:rPr>
              <a:t>)</a:t>
            </a:r>
          </a:p>
          <a:p>
            <a:pPr eaLnBrk="1" hangingPunct="1"/>
            <a:r>
              <a:rPr lang="en-US" altLang="zh-CN" sz="3200" dirty="0">
                <a:solidFill>
                  <a:srgbClr val="F72401"/>
                </a:solidFill>
                <a:latin typeface="+mn-lt"/>
              </a:rPr>
              <a:t>=</a:t>
            </a:r>
            <a:r>
              <a:rPr lang="en-US" altLang="zh-CN" sz="3200" i="1" dirty="0" err="1">
                <a:solidFill>
                  <a:srgbClr val="F72401"/>
                </a:solidFill>
                <a:latin typeface="+mn-lt"/>
              </a:rPr>
              <a:t>S</a:t>
            </a:r>
            <a:r>
              <a:rPr lang="en-US" altLang="zh-CN" sz="3200" baseline="-25000" dirty="0" err="1">
                <a:solidFill>
                  <a:srgbClr val="F72401"/>
                </a:solidFill>
                <a:latin typeface="+mn-lt"/>
              </a:rPr>
              <a:t>avg</a:t>
            </a:r>
            <a:r>
              <a:rPr lang="en-US" altLang="zh-CN" sz="3200" dirty="0">
                <a:solidFill>
                  <a:srgbClr val="F72401"/>
                </a:solidFill>
                <a:latin typeface="+mn-lt"/>
              </a:rPr>
              <a:t>(</a:t>
            </a:r>
            <a:r>
              <a:rPr lang="en-US" altLang="zh-CN" sz="3200" i="1" dirty="0">
                <a:solidFill>
                  <a:srgbClr val="F72401"/>
                </a:solidFill>
                <a:latin typeface="+mn-lt"/>
              </a:rPr>
              <a:t>n</a:t>
            </a:r>
            <a:r>
              <a:rPr lang="en-US" altLang="zh-CN" sz="3200" dirty="0">
                <a:solidFill>
                  <a:srgbClr val="F72401"/>
                </a:solidFill>
                <a:latin typeface="+mn-lt"/>
              </a:rPr>
              <a:t>)</a:t>
            </a:r>
          </a:p>
          <a:p>
            <a:pPr eaLnBrk="1" hangingPunct="1"/>
            <a:r>
              <a:rPr lang="en-US" altLang="zh-CN" sz="3200" dirty="0">
                <a:solidFill>
                  <a:srgbClr val="F72401"/>
                </a:solidFill>
                <a:latin typeface="+mn-lt"/>
              </a:rPr>
              <a:t>= </a:t>
            </a:r>
            <a:r>
              <a:rPr lang="en-US" altLang="zh-CN" sz="3200" dirty="0">
                <a:solidFill>
                  <a:srgbClr val="F72401"/>
                </a:solidFill>
                <a:latin typeface="+mn-lt"/>
                <a:sym typeface="Symbol" pitchFamily="18" charset="2"/>
              </a:rPr>
              <a:t></a:t>
            </a:r>
            <a:r>
              <a:rPr lang="en-US" altLang="zh-CN" sz="3200" dirty="0">
                <a:solidFill>
                  <a:srgbClr val="F72401"/>
                </a:solidFill>
                <a:latin typeface="+mn-lt"/>
              </a:rPr>
              <a:t>(</a:t>
            </a:r>
            <a:r>
              <a:rPr lang="en-US" altLang="zh-CN" sz="3200" i="1" dirty="0">
                <a:solidFill>
                  <a:srgbClr val="F72401"/>
                </a:solidFill>
                <a:latin typeface="+mn-lt"/>
              </a:rPr>
              <a:t>n</a:t>
            </a:r>
            <a:r>
              <a:rPr lang="en-US" altLang="zh-CN" sz="3200" dirty="0">
                <a:solidFill>
                  <a:srgbClr val="F72401"/>
                </a:solidFill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7673329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F8BEEC-9A2B-43D2-A1BD-291DA4496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2400" b="0" dirty="0"/>
              <a:t>例</a:t>
            </a:r>
            <a:r>
              <a:rPr lang="en-US" altLang="zh-CN" sz="2400" b="0" dirty="0"/>
              <a:t>2. </a:t>
            </a:r>
            <a:r>
              <a:rPr lang="zh-CN" altLang="en-US" sz="2400" b="0" dirty="0"/>
              <a:t>二分搜索的空间复杂性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572C9A-2DB9-4DAB-B94B-4F811B895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cs typeface="Times New Roman" pitchFamily="18" charset="0"/>
              </a:rPr>
              <a:t>给定已按升序排好序的</a:t>
            </a:r>
            <a:r>
              <a:rPr lang="en-US" altLang="zh-CN" dirty="0">
                <a:latin typeface="+mn-lt"/>
                <a:cs typeface="Times New Roman" pitchFamily="18" charset="0"/>
              </a:rPr>
              <a:t>n</a:t>
            </a:r>
            <a:r>
              <a:rPr lang="zh-CN" altLang="en-US" dirty="0">
                <a:latin typeface="+mn-lt"/>
                <a:cs typeface="Times New Roman" pitchFamily="18" charset="0"/>
              </a:rPr>
              <a:t>个元素</a:t>
            </a:r>
            <a:r>
              <a:rPr lang="en-US" altLang="zh-CN" dirty="0">
                <a:latin typeface="+mn-lt"/>
                <a:cs typeface="Times New Roman" pitchFamily="18" charset="0"/>
              </a:rPr>
              <a:t>a[0:n-1]</a:t>
            </a:r>
            <a:r>
              <a:rPr lang="zh-CN" altLang="en-US" dirty="0">
                <a:latin typeface="+mn-lt"/>
                <a:cs typeface="Times New Roman" pitchFamily="18" charset="0"/>
              </a:rPr>
              <a:t>，现要在这</a:t>
            </a:r>
            <a:r>
              <a:rPr lang="en-US" altLang="zh-CN" dirty="0">
                <a:latin typeface="+mn-lt"/>
                <a:cs typeface="Times New Roman" pitchFamily="18" charset="0"/>
              </a:rPr>
              <a:t>n</a:t>
            </a:r>
            <a:r>
              <a:rPr lang="zh-CN" altLang="en-US" dirty="0">
                <a:latin typeface="+mn-lt"/>
                <a:cs typeface="Times New Roman" pitchFamily="18" charset="0"/>
              </a:rPr>
              <a:t>个元素中找出一特定元素</a:t>
            </a:r>
            <a:r>
              <a:rPr lang="en-US" altLang="zh-CN" dirty="0">
                <a:solidFill>
                  <a:srgbClr val="FF0000"/>
                </a:solidFill>
                <a:latin typeface="+mn-lt"/>
                <a:cs typeface="Times New Roman" pitchFamily="18" charset="0"/>
              </a:rPr>
              <a:t>x</a:t>
            </a:r>
            <a:endParaRPr lang="zh-CN" altLang="en-US" b="1" dirty="0">
              <a:solidFill>
                <a:srgbClr val="FF0000"/>
              </a:solidFill>
              <a:latin typeface="+mn-lt"/>
              <a:cs typeface="Times New Roman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B06E39-FE1E-4E2A-BEE1-92102D7A0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B29BE7-12AD-402B-BBB0-F9D5A9AB0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CBF412-477C-4BE8-9101-7D6A548E6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83</a:t>
            </a:fld>
            <a:endParaRPr lang="zh-CN" altLang="en-US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6775CE33-07BD-49AC-8D13-2A6C6EC20F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252" y="1587059"/>
            <a:ext cx="8353425" cy="483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FF66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en-US" altLang="zh-CN" sz="2400" dirty="0">
                <a:latin typeface="+mn-lt"/>
              </a:rPr>
              <a:t>int </a:t>
            </a:r>
            <a:r>
              <a:rPr kumimoji="1" lang="en-US" altLang="zh-CN" sz="2400" dirty="0" err="1">
                <a:latin typeface="+mn-lt"/>
              </a:rPr>
              <a:t>BinarySearch</a:t>
            </a:r>
            <a:r>
              <a:rPr kumimoji="1" lang="en-US" altLang="zh-CN" sz="2400" dirty="0">
                <a:latin typeface="+mn-lt"/>
              </a:rPr>
              <a:t>(Type a[], const Type&amp; x, int l, int r)</a:t>
            </a:r>
          </a:p>
          <a:p>
            <a:pPr eaLnBrk="1" hangingPunct="1">
              <a:lnSpc>
                <a:spcPct val="130000"/>
              </a:lnSpc>
            </a:pPr>
            <a:r>
              <a:rPr kumimoji="1" lang="en-US" altLang="zh-CN" sz="2400" dirty="0">
                <a:latin typeface="+mn-lt"/>
              </a:rPr>
              <a:t>{</a:t>
            </a:r>
          </a:p>
          <a:p>
            <a:pPr eaLnBrk="1" hangingPunct="1">
              <a:lnSpc>
                <a:spcPct val="130000"/>
              </a:lnSpc>
            </a:pPr>
            <a:r>
              <a:rPr kumimoji="1" lang="en-US" altLang="zh-CN" sz="2400" dirty="0">
                <a:latin typeface="+mn-lt"/>
              </a:rPr>
              <a:t>     while (r &gt;= l){ </a:t>
            </a:r>
          </a:p>
          <a:p>
            <a:pPr eaLnBrk="1" hangingPunct="1">
              <a:lnSpc>
                <a:spcPct val="130000"/>
              </a:lnSpc>
            </a:pPr>
            <a:r>
              <a:rPr kumimoji="1" lang="en-US" altLang="zh-CN" sz="2400" dirty="0">
                <a:latin typeface="+mn-lt"/>
              </a:rPr>
              <a:t>        int m = (</a:t>
            </a:r>
            <a:r>
              <a:rPr kumimoji="1" lang="en-US" altLang="zh-CN" sz="2400" dirty="0" err="1">
                <a:latin typeface="+mn-lt"/>
              </a:rPr>
              <a:t>l+r</a:t>
            </a:r>
            <a:r>
              <a:rPr kumimoji="1" lang="en-US" altLang="zh-CN" sz="2400" dirty="0">
                <a:latin typeface="+mn-lt"/>
              </a:rPr>
              <a:t>)/2;</a:t>
            </a:r>
          </a:p>
          <a:p>
            <a:pPr eaLnBrk="1" hangingPunct="1">
              <a:lnSpc>
                <a:spcPct val="130000"/>
              </a:lnSpc>
            </a:pPr>
            <a:r>
              <a:rPr kumimoji="1" lang="en-US" altLang="zh-CN" sz="2400" dirty="0">
                <a:latin typeface="+mn-lt"/>
              </a:rPr>
              <a:t>        if (x == a[m]) return m;</a:t>
            </a:r>
          </a:p>
          <a:p>
            <a:pPr eaLnBrk="1" hangingPunct="1">
              <a:lnSpc>
                <a:spcPct val="130000"/>
              </a:lnSpc>
            </a:pPr>
            <a:r>
              <a:rPr kumimoji="1" lang="en-US" altLang="zh-CN" sz="2400" dirty="0">
                <a:latin typeface="+mn-lt"/>
              </a:rPr>
              <a:t>        if (x &lt; a[m]) r = m-1; else l = m+1;</a:t>
            </a:r>
          </a:p>
          <a:p>
            <a:pPr eaLnBrk="1" hangingPunct="1">
              <a:lnSpc>
                <a:spcPct val="130000"/>
              </a:lnSpc>
            </a:pPr>
            <a:r>
              <a:rPr kumimoji="1" lang="en-US" altLang="zh-CN" sz="2400" dirty="0">
                <a:latin typeface="+mn-lt"/>
              </a:rPr>
              <a:t>        }</a:t>
            </a:r>
          </a:p>
          <a:p>
            <a:pPr eaLnBrk="1" hangingPunct="1">
              <a:lnSpc>
                <a:spcPct val="130000"/>
              </a:lnSpc>
            </a:pPr>
            <a:r>
              <a:rPr kumimoji="1" lang="en-US" altLang="zh-CN" sz="2400" dirty="0">
                <a:latin typeface="+mn-lt"/>
              </a:rPr>
              <a:t>    return -1;</a:t>
            </a:r>
          </a:p>
          <a:p>
            <a:pPr eaLnBrk="1" hangingPunct="1">
              <a:lnSpc>
                <a:spcPct val="130000"/>
              </a:lnSpc>
            </a:pPr>
            <a:r>
              <a:rPr kumimoji="1" lang="en-US" altLang="zh-CN" sz="2400" dirty="0">
                <a:latin typeface="+mn-lt"/>
              </a:rPr>
              <a:t>}     </a:t>
            </a:r>
            <a:r>
              <a:rPr kumimoji="1" lang="en-US" altLang="zh-CN" sz="2400" b="1" dirty="0">
                <a:solidFill>
                  <a:srgbClr val="F72401"/>
                </a:solidFill>
                <a:latin typeface="+mn-lt"/>
              </a:rPr>
              <a:t>——</a:t>
            </a:r>
            <a:r>
              <a:rPr kumimoji="1" lang="zh-CN" altLang="en-US" sz="2400" b="1" dirty="0">
                <a:solidFill>
                  <a:srgbClr val="F72401"/>
                </a:solidFill>
                <a:latin typeface="+mn-lt"/>
              </a:rPr>
              <a:t>分治，但非递归</a:t>
            </a:r>
          </a:p>
          <a:p>
            <a:pPr eaLnBrk="1" hangingPunct="1">
              <a:lnSpc>
                <a:spcPct val="130000"/>
              </a:lnSpc>
            </a:pPr>
            <a:r>
              <a:rPr kumimoji="1" lang="zh-CN" altLang="en-US" sz="2400" dirty="0">
                <a:latin typeface="+mn-lt"/>
              </a:rPr>
              <a:t>说明：</a:t>
            </a:r>
            <a:r>
              <a:rPr kumimoji="1" lang="en-US" altLang="zh-CN" sz="2400" dirty="0">
                <a:solidFill>
                  <a:srgbClr val="FF0000"/>
                </a:solidFill>
                <a:latin typeface="+mn-lt"/>
              </a:rPr>
              <a:t>l—</a:t>
            </a:r>
            <a:r>
              <a:rPr kumimoji="1" lang="zh-CN" altLang="en-US" sz="2400" dirty="0">
                <a:solidFill>
                  <a:srgbClr val="FF0000"/>
                </a:solidFill>
                <a:latin typeface="+mn-lt"/>
              </a:rPr>
              <a:t>左，</a:t>
            </a:r>
            <a:r>
              <a:rPr kumimoji="1" lang="en-US" altLang="zh-CN" sz="2400" dirty="0">
                <a:solidFill>
                  <a:srgbClr val="FF0000"/>
                </a:solidFill>
                <a:latin typeface="+mn-lt"/>
              </a:rPr>
              <a:t>r—</a:t>
            </a:r>
            <a:r>
              <a:rPr kumimoji="1" lang="zh-CN" altLang="en-US" sz="2400" dirty="0">
                <a:solidFill>
                  <a:srgbClr val="FF0000"/>
                </a:solidFill>
                <a:latin typeface="+mn-lt"/>
              </a:rPr>
              <a:t>右</a:t>
            </a: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390824E5-5E91-4263-B32A-16A270940E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4166" y="2100842"/>
            <a:ext cx="2987675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变量                空间占用</a:t>
            </a:r>
          </a:p>
          <a:p>
            <a:pPr eaLnBrk="1" hangingPunct="1"/>
            <a:r>
              <a:rPr lang="en-US" altLang="zh-CN" sz="2000" dirty="0">
                <a:latin typeface="+mn-lt"/>
              </a:rPr>
              <a:t>a[]                    c1*n</a:t>
            </a:r>
          </a:p>
          <a:p>
            <a:pPr eaLnBrk="1" hangingPunct="1"/>
            <a:r>
              <a:rPr lang="en-US" altLang="zh-CN" sz="2000" dirty="0">
                <a:solidFill>
                  <a:srgbClr val="FF0000"/>
                </a:solidFill>
                <a:latin typeface="+mn-lt"/>
              </a:rPr>
              <a:t>x</a:t>
            </a:r>
            <a:r>
              <a:rPr lang="en-US" altLang="zh-CN" sz="2000" dirty="0">
                <a:latin typeface="+mn-lt"/>
              </a:rPr>
              <a:t>                       c5 </a:t>
            </a:r>
          </a:p>
          <a:p>
            <a:pPr eaLnBrk="1" hangingPunct="1"/>
            <a:r>
              <a:rPr lang="en-US" altLang="zh-CN" sz="2000" dirty="0">
                <a:latin typeface="+mn-lt"/>
              </a:rPr>
              <a:t>l                        c2</a:t>
            </a:r>
          </a:p>
          <a:p>
            <a:pPr eaLnBrk="1" hangingPunct="1"/>
            <a:r>
              <a:rPr lang="en-US" altLang="zh-CN" sz="2000" dirty="0">
                <a:latin typeface="+mn-lt"/>
              </a:rPr>
              <a:t>r                        c3</a:t>
            </a:r>
          </a:p>
          <a:p>
            <a:pPr eaLnBrk="1" hangingPunct="1"/>
            <a:r>
              <a:rPr lang="en-US" altLang="zh-CN" sz="2000" dirty="0">
                <a:latin typeface="+mn-lt"/>
              </a:rPr>
              <a:t>m                      c4</a:t>
            </a:r>
          </a:p>
          <a:p>
            <a:pPr eaLnBrk="1" hangingPunct="1"/>
            <a:endParaRPr lang="en-US" altLang="zh-CN" sz="2000" dirty="0">
              <a:latin typeface="Times New Roman" pitchFamily="18" charset="0"/>
            </a:endParaRPr>
          </a:p>
          <a:p>
            <a:pPr eaLnBrk="1" hangingPunct="1"/>
            <a:r>
              <a:rPr lang="en-US" altLang="zh-CN" sz="2000" dirty="0">
                <a:latin typeface="+mn-lt"/>
              </a:rPr>
              <a:t>S(n) = c1*n + c2 + c3        </a:t>
            </a:r>
          </a:p>
          <a:p>
            <a:pPr eaLnBrk="1" hangingPunct="1"/>
            <a:r>
              <a:rPr lang="en-US" altLang="zh-CN" sz="2000" dirty="0">
                <a:latin typeface="+mn-lt"/>
              </a:rPr>
              <a:t>           + c4 + c5</a:t>
            </a:r>
          </a:p>
          <a:p>
            <a:pPr eaLnBrk="1" hangingPunct="1"/>
            <a:r>
              <a:rPr lang="en-US" altLang="zh-CN" sz="2000" dirty="0">
                <a:latin typeface="+mn-lt"/>
              </a:rPr>
              <a:t>        = </a:t>
            </a:r>
            <a:r>
              <a:rPr lang="en-US" altLang="zh-CN" sz="2000" dirty="0">
                <a:solidFill>
                  <a:srgbClr val="F72401"/>
                </a:solidFill>
                <a:latin typeface="+mn-lt"/>
                <a:sym typeface="Symbol" pitchFamily="18" charset="2"/>
              </a:rPr>
              <a:t></a:t>
            </a:r>
            <a:r>
              <a:rPr lang="en-US" altLang="zh-CN" sz="2000" dirty="0">
                <a:solidFill>
                  <a:srgbClr val="F72401"/>
                </a:solidFill>
                <a:latin typeface="+mn-lt"/>
              </a:rPr>
              <a:t>(</a:t>
            </a:r>
            <a:r>
              <a:rPr lang="en-US" altLang="zh-CN" sz="2000" i="1" dirty="0">
                <a:solidFill>
                  <a:srgbClr val="F72401"/>
                </a:solidFill>
                <a:latin typeface="+mn-lt"/>
              </a:rPr>
              <a:t>n</a:t>
            </a:r>
            <a:r>
              <a:rPr lang="en-US" altLang="zh-CN" sz="2000" dirty="0">
                <a:solidFill>
                  <a:srgbClr val="F72401"/>
                </a:solidFill>
                <a:latin typeface="+mn-lt"/>
              </a:rPr>
              <a:t>)</a:t>
            </a:r>
          </a:p>
        </p:txBody>
      </p:sp>
      <p:graphicFrame>
        <p:nvGraphicFramePr>
          <p:cNvPr id="9" name="Group 33">
            <a:extLst>
              <a:ext uri="{FF2B5EF4-FFF2-40B4-BE49-F238E27FC236}">
                <a16:creationId xmlns:a16="http://schemas.microsoft.com/office/drawing/2014/main" id="{803D93B3-A2E8-4166-91BE-4815216F0F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2300189"/>
              </p:ext>
            </p:extLst>
          </p:nvPr>
        </p:nvGraphicFramePr>
        <p:xfrm>
          <a:off x="4845148" y="5441862"/>
          <a:ext cx="4038600" cy="396875"/>
        </p:xfrm>
        <a:graphic>
          <a:graphicData uri="http://schemas.openxmlformats.org/drawingml/2006/table">
            <a:tbl>
              <a:tblPr/>
              <a:tblGrid>
                <a:gridCol w="50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6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8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7240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12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15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17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ext Box 53">
            <a:extLst>
              <a:ext uri="{FF2B5EF4-FFF2-40B4-BE49-F238E27FC236}">
                <a16:creationId xmlns:a16="http://schemas.microsoft.com/office/drawing/2014/main" id="{ED8828F5-D0C4-4D63-AF5A-A531105C84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7961" y="5424400"/>
            <a:ext cx="37702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dirty="0">
                <a:latin typeface="+mn-lt"/>
              </a:rPr>
              <a:t>a:</a:t>
            </a:r>
          </a:p>
        </p:txBody>
      </p:sp>
      <p:sp>
        <p:nvSpPr>
          <p:cNvPr id="11" name="Text Box 54">
            <a:extLst>
              <a:ext uri="{FF2B5EF4-FFF2-40B4-BE49-F238E27FC236}">
                <a16:creationId xmlns:a16="http://schemas.microsoft.com/office/drawing/2014/main" id="{3A089273-BDC2-4C49-9129-D3BEF927B6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4811" y="6019712"/>
            <a:ext cx="683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>
                <a:latin typeface="+mn-lt"/>
              </a:rPr>
              <a:t>x=12</a:t>
            </a:r>
          </a:p>
        </p:txBody>
      </p:sp>
      <p:sp>
        <p:nvSpPr>
          <p:cNvPr id="12" name="Line 55">
            <a:extLst>
              <a:ext uri="{FF2B5EF4-FFF2-40B4-BE49-F238E27FC236}">
                <a16:creationId xmlns:a16="http://schemas.microsoft.com/office/drawing/2014/main" id="{8443A7D4-A172-47DC-8853-BCDC06D76C2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59786" y="5873662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29690934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077EA8-751C-408F-A61F-88A1BC50A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附录：</a:t>
            </a:r>
            <a:r>
              <a:rPr lang="zh-CN" altLang="en-US" sz="2800" b="1" dirty="0"/>
              <a:t>二十世纪最伟大的十大算法</a:t>
            </a:r>
            <a:r>
              <a:rPr lang="zh-CN" altLang="en-US" dirty="0"/>
              <a:t>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E8097E-2295-4CED-9A15-E6D5A6B1C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4"/>
            <a:ext cx="8897136" cy="5768411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zh-CN" altLang="en-US" dirty="0"/>
              <a:t>参考文献</a:t>
            </a:r>
            <a:br>
              <a:rPr lang="zh-CN" altLang="en-US" dirty="0"/>
            </a:br>
            <a:r>
              <a:rPr lang="en-US" altLang="zh-CN" b="1" i="1" dirty="0"/>
              <a:t>The Best of the 20th Century: Editors Name Top 10 Algorithms</a:t>
            </a:r>
            <a:r>
              <a:rPr lang="zh-CN" altLang="en-US" b="1" i="1" dirty="0"/>
              <a:t>，</a:t>
            </a:r>
            <a:br>
              <a:rPr lang="zh-CN" altLang="en-US" b="1" dirty="0"/>
            </a:br>
            <a:r>
              <a:rPr lang="en-US" altLang="zh-CN" b="1" dirty="0"/>
              <a:t>By Barry A. </a:t>
            </a:r>
            <a:r>
              <a:rPr lang="en-US" altLang="zh-CN" b="1" dirty="0" err="1"/>
              <a:t>Cipra</a:t>
            </a:r>
            <a:r>
              <a:rPr lang="zh-CN" altLang="en-US" b="1" dirty="0"/>
              <a:t>：</a:t>
            </a:r>
            <a:r>
              <a:rPr lang="en-US" altLang="zh-CN" b="1" dirty="0">
                <a:hlinkClick r:id="rId2"/>
              </a:rPr>
              <a:t>http://www.uta.edu/faculty/rcli/TopTen/topten.pdf</a:t>
            </a:r>
            <a:endParaRPr lang="en-US" altLang="zh-CN" dirty="0"/>
          </a:p>
          <a:p>
            <a:r>
              <a:rPr lang="zh-CN" altLang="en-US" dirty="0"/>
              <a:t>一、</a:t>
            </a:r>
            <a:r>
              <a:rPr lang="en-US" altLang="zh-CN" dirty="0"/>
              <a:t>1946 </a:t>
            </a:r>
            <a:r>
              <a:rPr lang="zh-CN" altLang="en-US" dirty="0">
                <a:solidFill>
                  <a:srgbClr val="C00000"/>
                </a:solidFill>
              </a:rPr>
              <a:t>蒙特卡洛方法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二、</a:t>
            </a:r>
            <a:r>
              <a:rPr lang="en-US" altLang="zh-CN" dirty="0"/>
              <a:t>1947 </a:t>
            </a:r>
            <a:r>
              <a:rPr lang="zh-CN" altLang="en-US" dirty="0"/>
              <a:t>单纯形法</a:t>
            </a:r>
            <a:endParaRPr lang="en-US" altLang="zh-CN" dirty="0"/>
          </a:p>
          <a:p>
            <a:r>
              <a:rPr lang="zh-CN" altLang="en-US" dirty="0"/>
              <a:t>三、</a:t>
            </a:r>
            <a:r>
              <a:rPr lang="en-US" altLang="zh-CN" dirty="0"/>
              <a:t>1950 </a:t>
            </a:r>
            <a:r>
              <a:rPr lang="en-US" altLang="zh-CN" dirty="0" err="1"/>
              <a:t>Krylov</a:t>
            </a:r>
            <a:r>
              <a:rPr lang="zh-CN" altLang="en-US" dirty="0"/>
              <a:t>子空间迭代法</a:t>
            </a:r>
            <a:endParaRPr lang="en-US" altLang="zh-CN" dirty="0"/>
          </a:p>
          <a:p>
            <a:r>
              <a:rPr lang="zh-CN" altLang="en-US" dirty="0"/>
              <a:t>四、</a:t>
            </a:r>
            <a:r>
              <a:rPr lang="en-US" altLang="zh-CN" dirty="0"/>
              <a:t>1951 </a:t>
            </a:r>
            <a:r>
              <a:rPr lang="zh-CN" altLang="en-US" dirty="0">
                <a:solidFill>
                  <a:srgbClr val="C00000"/>
                </a:solidFill>
              </a:rPr>
              <a:t>矩阵计算的分解方法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五、</a:t>
            </a:r>
            <a:r>
              <a:rPr lang="en-US" altLang="zh-CN" dirty="0"/>
              <a:t>1957 </a:t>
            </a:r>
            <a:r>
              <a:rPr lang="zh-CN" altLang="en-US" dirty="0"/>
              <a:t>优化的</a:t>
            </a:r>
            <a:r>
              <a:rPr lang="en-US" altLang="zh-CN" dirty="0"/>
              <a:t>Fortran</a:t>
            </a:r>
            <a:r>
              <a:rPr lang="zh-CN" altLang="en-US" dirty="0"/>
              <a:t>编译器</a:t>
            </a:r>
            <a:endParaRPr lang="en-US" altLang="zh-CN" dirty="0"/>
          </a:p>
          <a:p>
            <a:r>
              <a:rPr lang="zh-CN" altLang="en-US" dirty="0"/>
              <a:t>六、</a:t>
            </a:r>
            <a:r>
              <a:rPr lang="en-US" altLang="zh-CN" dirty="0"/>
              <a:t>1959-61 </a:t>
            </a:r>
            <a:r>
              <a:rPr lang="zh-CN" altLang="en-US" dirty="0"/>
              <a:t>计算矩阵特征值的</a:t>
            </a:r>
            <a:r>
              <a:rPr lang="en-US" altLang="zh-CN" dirty="0"/>
              <a:t>QR</a:t>
            </a:r>
            <a:r>
              <a:rPr lang="zh-CN" altLang="en-US" dirty="0"/>
              <a:t>算法</a:t>
            </a:r>
            <a:endParaRPr lang="en-US" altLang="zh-CN" dirty="0"/>
          </a:p>
          <a:p>
            <a:r>
              <a:rPr lang="zh-CN" altLang="en-US" dirty="0"/>
              <a:t>七、</a:t>
            </a:r>
            <a:r>
              <a:rPr lang="en-US" altLang="zh-CN" dirty="0"/>
              <a:t>1962 </a:t>
            </a:r>
            <a:r>
              <a:rPr lang="zh-CN" altLang="en-US" dirty="0">
                <a:solidFill>
                  <a:srgbClr val="C00000"/>
                </a:solidFill>
              </a:rPr>
              <a:t>快速排序算法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八、</a:t>
            </a:r>
            <a:r>
              <a:rPr lang="en-US" altLang="zh-CN" dirty="0"/>
              <a:t>1965 </a:t>
            </a:r>
            <a:r>
              <a:rPr lang="zh-CN" altLang="en-US" dirty="0"/>
              <a:t>快速傅立叶变换</a:t>
            </a:r>
            <a:endParaRPr lang="en-US" altLang="zh-CN" dirty="0"/>
          </a:p>
          <a:p>
            <a:r>
              <a:rPr lang="zh-CN" altLang="en-US" dirty="0"/>
              <a:t>九、</a:t>
            </a:r>
            <a:r>
              <a:rPr lang="en-US" altLang="zh-CN" dirty="0"/>
              <a:t>1977 </a:t>
            </a:r>
            <a:r>
              <a:rPr lang="zh-CN" altLang="en-US" dirty="0"/>
              <a:t>整数关系探测算法</a:t>
            </a:r>
            <a:endParaRPr lang="en-US" altLang="zh-CN" dirty="0"/>
          </a:p>
          <a:p>
            <a:r>
              <a:rPr lang="zh-CN" altLang="en-US" dirty="0"/>
              <a:t>十、</a:t>
            </a:r>
            <a:r>
              <a:rPr lang="en-US" altLang="zh-CN" dirty="0"/>
              <a:t>1987 </a:t>
            </a:r>
            <a:r>
              <a:rPr lang="zh-CN" altLang="en-US" dirty="0"/>
              <a:t>快速多极算法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zh-CN" dirty="0"/>
          </a:p>
          <a:p>
            <a:pPr>
              <a:lnSpc>
                <a:spcPct val="90000"/>
              </a:lnSpc>
            </a:pPr>
            <a:endParaRPr lang="en-US" altLang="zh-CN" b="1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C4E4A5-1434-4139-B06A-764FEBB0A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6FF74E-D621-4671-B9B2-CC7825BE3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6FEA1B-1FDD-4ACA-9F5A-01DEA51DB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84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38247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190588-9833-47E5-8379-59A86ADB3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附录：主宰世界十大算法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715307-CB5C-41C4-860F-D67017A84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5"/>
            <a:ext cx="8897136" cy="5591986"/>
          </a:xfrm>
        </p:spPr>
        <p:txBody>
          <a:bodyPr>
            <a:normAutofit/>
          </a:bodyPr>
          <a:lstStyle/>
          <a:p>
            <a:r>
              <a:rPr lang="zh-CN" altLang="en-US" dirty="0"/>
              <a:t>一、</a:t>
            </a:r>
            <a:r>
              <a:rPr lang="zh-CN" altLang="en-US" dirty="0">
                <a:solidFill>
                  <a:srgbClr val="C00000"/>
                </a:solidFill>
              </a:rPr>
              <a:t>归并排序</a:t>
            </a:r>
            <a:r>
              <a:rPr lang="en-US" altLang="zh-CN" dirty="0">
                <a:solidFill>
                  <a:srgbClr val="C00000"/>
                </a:solidFill>
              </a:rPr>
              <a:t>/</a:t>
            </a:r>
            <a:r>
              <a:rPr lang="zh-CN" altLang="en-US" dirty="0">
                <a:solidFill>
                  <a:srgbClr val="C00000"/>
                </a:solidFill>
              </a:rPr>
              <a:t>快速排序</a:t>
            </a:r>
            <a:r>
              <a:rPr lang="en-US" altLang="zh-CN" dirty="0">
                <a:solidFill>
                  <a:srgbClr val="C00000"/>
                </a:solidFill>
              </a:rPr>
              <a:t>/</a:t>
            </a:r>
            <a:r>
              <a:rPr lang="zh-CN" altLang="en-US" dirty="0">
                <a:solidFill>
                  <a:srgbClr val="C00000"/>
                </a:solidFill>
              </a:rPr>
              <a:t>堆排序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二、傅里叶变换</a:t>
            </a:r>
            <a:endParaRPr lang="en-US" altLang="zh-CN" dirty="0"/>
          </a:p>
          <a:p>
            <a:r>
              <a:rPr lang="zh-CN" altLang="en-US" dirty="0"/>
              <a:t>三、</a:t>
            </a:r>
            <a:r>
              <a:rPr lang="en-US" altLang="zh-CN" dirty="0" err="1">
                <a:solidFill>
                  <a:srgbClr val="C00000"/>
                </a:solidFill>
              </a:rPr>
              <a:t>Dijkstras</a:t>
            </a:r>
            <a:r>
              <a:rPr lang="en-US" altLang="zh-CN" dirty="0">
                <a:solidFill>
                  <a:srgbClr val="C00000"/>
                </a:solidFill>
              </a:rPr>
              <a:t> Algorithm</a:t>
            </a:r>
          </a:p>
          <a:p>
            <a:r>
              <a:rPr lang="zh-CN" altLang="en-US" dirty="0"/>
              <a:t>四、</a:t>
            </a:r>
            <a:r>
              <a:rPr lang="en-US" altLang="zh-CN" dirty="0"/>
              <a:t>RSA</a:t>
            </a:r>
            <a:r>
              <a:rPr lang="zh-CN" altLang="en-US" dirty="0"/>
              <a:t>非对称加密</a:t>
            </a:r>
            <a:endParaRPr lang="en-US" altLang="zh-CN" dirty="0"/>
          </a:p>
          <a:p>
            <a:r>
              <a:rPr lang="zh-CN" altLang="en-US" dirty="0"/>
              <a:t>五、安全哈希算法（</a:t>
            </a:r>
            <a:r>
              <a:rPr lang="en-US" altLang="zh-CN" dirty="0"/>
              <a:t>Secure Hash Algorithm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六、整数质因子分解（</a:t>
            </a:r>
            <a:r>
              <a:rPr lang="en-US" altLang="zh-CN" dirty="0"/>
              <a:t>Integer Factorization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七、链接分析（</a:t>
            </a:r>
            <a:r>
              <a:rPr lang="en-US" altLang="zh-CN" dirty="0"/>
              <a:t>Link Analysis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八、比例积分微分（</a:t>
            </a:r>
            <a:r>
              <a:rPr lang="en-US" altLang="zh-CN" dirty="0"/>
              <a:t>Proportional Integral Derivative, PID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九、数据压缩</a:t>
            </a:r>
            <a:endParaRPr lang="en-US" altLang="zh-CN" dirty="0"/>
          </a:p>
          <a:p>
            <a:r>
              <a:rPr lang="zh-CN" altLang="en-US" dirty="0"/>
              <a:t>十、随机数生成</a:t>
            </a: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B8E1EC-2ACC-4969-8180-6338267EA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EE19D2-AEE4-478F-B9BD-FF4A18C0D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C8FCAE-7140-4740-A5E9-832E38914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85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58992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>
            <a:extLst>
              <a:ext uri="{FF2B5EF4-FFF2-40B4-BE49-F238E27FC236}">
                <a16:creationId xmlns:a16="http://schemas.microsoft.com/office/drawing/2014/main" id="{98746703-41BB-D54C-8DA4-D89C98D52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58" y="1610436"/>
            <a:ext cx="5610225" cy="2807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6FEEC7E-2984-A246-B26B-781E3D2B4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227" y="1958153"/>
            <a:ext cx="4632350" cy="2112060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+mn-lt"/>
              </a:rPr>
              <a:t>Thanks  for your attention</a:t>
            </a:r>
            <a:br>
              <a:rPr lang="en-US" altLang="zh-CN" dirty="0">
                <a:solidFill>
                  <a:schemeClr val="tx2"/>
                </a:solidFill>
                <a:latin typeface="+mn-lt"/>
              </a:rPr>
            </a:br>
            <a:endParaRPr kumimoji="1" lang="zh-CN" altLang="en-US" dirty="0">
              <a:latin typeface="+mn-lt"/>
            </a:endParaRPr>
          </a:p>
        </p:txBody>
      </p:sp>
      <p:sp>
        <p:nvSpPr>
          <p:cNvPr id="5" name="Subtitle 6">
            <a:extLst>
              <a:ext uri="{FF2B5EF4-FFF2-40B4-BE49-F238E27FC236}">
                <a16:creationId xmlns:a16="http://schemas.microsoft.com/office/drawing/2014/main" id="{47DFAE61-BAAF-2444-AA2E-4094E5848053}"/>
              </a:ext>
            </a:extLst>
          </p:cNvPr>
          <p:cNvSpPr txBox="1">
            <a:spLocks/>
          </p:cNvSpPr>
          <p:nvPr/>
        </p:nvSpPr>
        <p:spPr>
          <a:xfrm>
            <a:off x="6260897" y="1958152"/>
            <a:ext cx="2412936" cy="36833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61"/>
              </a:lnSpc>
              <a:spcBef>
                <a:spcPts val="0"/>
              </a:spcBef>
            </a:pPr>
            <a:r>
              <a:rPr kumimoji="1" lang="zh-CN" altLang="en-US" sz="975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975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975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E43EE5F8-23F4-2D4F-87C9-31B442C38B95}"/>
              </a:ext>
            </a:extLst>
          </p:cNvPr>
          <p:cNvSpPr txBox="1">
            <a:spLocks/>
          </p:cNvSpPr>
          <p:nvPr/>
        </p:nvSpPr>
        <p:spPr>
          <a:xfrm>
            <a:off x="6250698" y="2313859"/>
            <a:ext cx="2415803" cy="43710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971"/>
              </a:lnSpc>
            </a:pPr>
            <a:r>
              <a:rPr kumimoji="1"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0937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CDA6B2-8684-4C44-87FF-66C813A7C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dirty="0">
                <a:latin typeface="Times New Roman" pitchFamily="18" charset="0"/>
              </a:rPr>
              <a:t>1.2 </a:t>
            </a:r>
            <a:r>
              <a:rPr lang="zh-CN" altLang="en-US" dirty="0">
                <a:latin typeface="Times New Roman" pitchFamily="18" charset="0"/>
              </a:rPr>
              <a:t>算法复杂性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8C420D-5548-44E5-84BE-C191B5752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4"/>
            <a:ext cx="3336205" cy="5824971"/>
          </a:xfrm>
        </p:spPr>
        <p:txBody>
          <a:bodyPr>
            <a:normAutofit/>
          </a:bodyPr>
          <a:lstStyle/>
          <a:p>
            <a:r>
              <a:rPr lang="zh-CN" altLang="en-US" dirty="0"/>
              <a:t>分析对象</a:t>
            </a:r>
            <a:endParaRPr lang="en-US" altLang="zh-CN" dirty="0"/>
          </a:p>
          <a:p>
            <a:pPr lvl="1"/>
            <a:r>
              <a:rPr lang="zh-CN" altLang="en-US" dirty="0"/>
              <a:t>性能：算法</a:t>
            </a:r>
            <a:r>
              <a:rPr lang="en-US" altLang="zh-CN" dirty="0"/>
              <a:t>/</a:t>
            </a:r>
            <a:r>
              <a:rPr lang="zh-CN" altLang="en-US" dirty="0"/>
              <a:t>程序执行的快慢，对</a:t>
            </a:r>
            <a:r>
              <a:rPr lang="en-US" altLang="zh-CN" dirty="0"/>
              <a:t>CPU</a:t>
            </a:r>
            <a:r>
              <a:rPr lang="zh-CN" altLang="en-US" dirty="0"/>
              <a:t>资源的占用</a:t>
            </a:r>
            <a:endParaRPr lang="en-US" altLang="zh-CN" dirty="0"/>
          </a:p>
          <a:p>
            <a:pPr lvl="1"/>
            <a:r>
              <a:rPr lang="zh-CN" altLang="en-US" dirty="0"/>
              <a:t>资源占用：内存、外存、</a:t>
            </a:r>
            <a:r>
              <a:rPr lang="en-US" altLang="zh-CN" dirty="0"/>
              <a:t>I/O</a:t>
            </a:r>
            <a:r>
              <a:rPr lang="zh-CN" altLang="en-US" dirty="0"/>
              <a:t>、网络、</a:t>
            </a:r>
            <a:r>
              <a:rPr lang="en-US" altLang="zh-CN" dirty="0"/>
              <a:t>GPU</a:t>
            </a:r>
            <a:endParaRPr lang="zh-CN" altLang="en-US" dirty="0"/>
          </a:p>
          <a:p>
            <a:r>
              <a:rPr lang="zh-CN" altLang="en-US" sz="2400" dirty="0"/>
              <a:t>重点</a:t>
            </a:r>
            <a:r>
              <a:rPr lang="en-US" altLang="zh-CN" sz="2400" dirty="0"/>
              <a:t>/</a:t>
            </a:r>
            <a:r>
              <a:rPr lang="zh-CN" altLang="en-US" sz="2400" dirty="0"/>
              <a:t>常规分析</a:t>
            </a:r>
            <a:endParaRPr lang="en-US" altLang="zh-CN" sz="2400" dirty="0"/>
          </a:p>
          <a:p>
            <a:pPr lvl="1"/>
            <a:r>
              <a:rPr lang="en-US" altLang="zh-CN" dirty="0"/>
              <a:t>CPU</a:t>
            </a:r>
            <a:r>
              <a:rPr lang="zh-CN" altLang="en-US" dirty="0"/>
              <a:t>占用</a:t>
            </a:r>
            <a:r>
              <a:rPr lang="en-US" altLang="zh-CN" dirty="0"/>
              <a:t>—</a:t>
            </a:r>
            <a:r>
              <a:rPr lang="zh-CN" altLang="en-US" b="1" dirty="0"/>
              <a:t>时间复杂性</a:t>
            </a:r>
            <a:endParaRPr lang="en-US" altLang="zh-CN" b="1" dirty="0"/>
          </a:p>
          <a:p>
            <a:pPr lvl="1"/>
            <a:r>
              <a:rPr lang="zh-CN" altLang="en-US" dirty="0"/>
              <a:t>内存占用</a:t>
            </a:r>
            <a:r>
              <a:rPr lang="en-US" altLang="zh-CN" dirty="0"/>
              <a:t>—</a:t>
            </a:r>
            <a:r>
              <a:rPr lang="zh-CN" altLang="en-US" b="1" dirty="0"/>
              <a:t>空间复杂性</a:t>
            </a:r>
            <a:endParaRPr lang="en-US" altLang="zh-CN" b="1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A6FF0D-88E0-404F-9F5A-674D44FCC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7E93D7-D4B9-46A3-921C-8B1FE1D64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6B0EB0-1969-4B7E-BC2C-48D28B1A6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E03BB55-68CA-4705-890F-9322EDD29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021" y="837782"/>
            <a:ext cx="5534547" cy="4840663"/>
          </a:xfrm>
          <a:prstGeom prst="rect">
            <a:avLst/>
          </a:prstGeom>
        </p:spPr>
      </p:pic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B6ABBCAF-7A6C-4A61-996B-7B43F33FC9A8}"/>
              </a:ext>
            </a:extLst>
          </p:cNvPr>
          <p:cNvSpPr/>
          <p:nvPr/>
        </p:nvSpPr>
        <p:spPr>
          <a:xfrm>
            <a:off x="5419170" y="1498862"/>
            <a:ext cx="1316282" cy="3946253"/>
          </a:xfrm>
          <a:custGeom>
            <a:avLst/>
            <a:gdLst>
              <a:gd name="connsiteX0" fmla="*/ 227486 w 1241002"/>
              <a:gd name="connsiteY0" fmla="*/ 84842 h 3917973"/>
              <a:gd name="connsiteX1" fmla="*/ 255766 w 1241002"/>
              <a:gd name="connsiteY1" fmla="*/ 32994 h 3917973"/>
              <a:gd name="connsiteX2" fmla="*/ 288760 w 1241002"/>
              <a:gd name="connsiteY2" fmla="*/ 23567 h 3917973"/>
              <a:gd name="connsiteX3" fmla="*/ 434875 w 1241002"/>
              <a:gd name="connsiteY3" fmla="*/ 0 h 3917973"/>
              <a:gd name="connsiteX4" fmla="*/ 1123032 w 1241002"/>
              <a:gd name="connsiteY4" fmla="*/ 14140 h 3917973"/>
              <a:gd name="connsiteX5" fmla="*/ 1174879 w 1241002"/>
              <a:gd name="connsiteY5" fmla="*/ 37707 h 3917973"/>
              <a:gd name="connsiteX6" fmla="*/ 1198446 w 1241002"/>
              <a:gd name="connsiteY6" fmla="*/ 212103 h 3917973"/>
              <a:gd name="connsiteX7" fmla="*/ 1207873 w 1241002"/>
              <a:gd name="connsiteY7" fmla="*/ 240384 h 3917973"/>
              <a:gd name="connsiteX8" fmla="*/ 1212587 w 1241002"/>
              <a:gd name="connsiteY8" fmla="*/ 273378 h 3917973"/>
              <a:gd name="connsiteX9" fmla="*/ 1222014 w 1241002"/>
              <a:gd name="connsiteY9" fmla="*/ 301658 h 3917973"/>
              <a:gd name="connsiteX10" fmla="*/ 1217300 w 1241002"/>
              <a:gd name="connsiteY10" fmla="*/ 466627 h 3917973"/>
              <a:gd name="connsiteX11" fmla="*/ 1198446 w 1241002"/>
              <a:gd name="connsiteY11" fmla="*/ 805992 h 3917973"/>
              <a:gd name="connsiteX12" fmla="*/ 1212587 w 1241002"/>
              <a:gd name="connsiteY12" fmla="*/ 1036949 h 3917973"/>
              <a:gd name="connsiteX13" fmla="*/ 1222014 w 1241002"/>
              <a:gd name="connsiteY13" fmla="*/ 1065229 h 3917973"/>
              <a:gd name="connsiteX14" fmla="*/ 1226727 w 1241002"/>
              <a:gd name="connsiteY14" fmla="*/ 1126503 h 3917973"/>
              <a:gd name="connsiteX15" fmla="*/ 1240867 w 1241002"/>
              <a:gd name="connsiteY15" fmla="*/ 1234912 h 3917973"/>
              <a:gd name="connsiteX16" fmla="*/ 1231440 w 1241002"/>
              <a:gd name="connsiteY16" fmla="*/ 1522429 h 3917973"/>
              <a:gd name="connsiteX17" fmla="*/ 1217300 w 1241002"/>
              <a:gd name="connsiteY17" fmla="*/ 1597844 h 3917973"/>
              <a:gd name="connsiteX18" fmla="*/ 1212587 w 1241002"/>
              <a:gd name="connsiteY18" fmla="*/ 1630837 h 3917973"/>
              <a:gd name="connsiteX19" fmla="*/ 1203160 w 1241002"/>
              <a:gd name="connsiteY19" fmla="*/ 1682685 h 3917973"/>
              <a:gd name="connsiteX20" fmla="*/ 1198446 w 1241002"/>
              <a:gd name="connsiteY20" fmla="*/ 1739246 h 3917973"/>
              <a:gd name="connsiteX21" fmla="*/ 1193733 w 1241002"/>
              <a:gd name="connsiteY21" fmla="*/ 1951349 h 3917973"/>
              <a:gd name="connsiteX22" fmla="*/ 1170166 w 1241002"/>
              <a:gd name="connsiteY22" fmla="*/ 2135171 h 3917973"/>
              <a:gd name="connsiteX23" fmla="*/ 1174879 w 1241002"/>
              <a:gd name="connsiteY23" fmla="*/ 2370842 h 3917973"/>
              <a:gd name="connsiteX24" fmla="*/ 1179593 w 1241002"/>
              <a:gd name="connsiteY24" fmla="*/ 2384982 h 3917973"/>
              <a:gd name="connsiteX25" fmla="*/ 1165453 w 1241002"/>
              <a:gd name="connsiteY25" fmla="*/ 2644219 h 3917973"/>
              <a:gd name="connsiteX26" fmla="*/ 1146599 w 1241002"/>
              <a:gd name="connsiteY26" fmla="*/ 2686639 h 3917973"/>
              <a:gd name="connsiteX27" fmla="*/ 1137172 w 1241002"/>
              <a:gd name="connsiteY27" fmla="*/ 2762054 h 3917973"/>
              <a:gd name="connsiteX28" fmla="*/ 1127745 w 1241002"/>
              <a:gd name="connsiteY28" fmla="*/ 2804474 h 3917973"/>
              <a:gd name="connsiteX29" fmla="*/ 1123032 w 1241002"/>
              <a:gd name="connsiteY29" fmla="*/ 2837468 h 3917973"/>
              <a:gd name="connsiteX30" fmla="*/ 1132459 w 1241002"/>
              <a:gd name="connsiteY30" fmla="*/ 2917596 h 3917973"/>
              <a:gd name="connsiteX31" fmla="*/ 1137172 w 1241002"/>
              <a:gd name="connsiteY31" fmla="*/ 2931736 h 3917973"/>
              <a:gd name="connsiteX32" fmla="*/ 1165453 w 1241002"/>
              <a:gd name="connsiteY32" fmla="*/ 2945877 h 3917973"/>
              <a:gd name="connsiteX33" fmla="*/ 1198446 w 1241002"/>
              <a:gd name="connsiteY33" fmla="*/ 2993011 h 3917973"/>
              <a:gd name="connsiteX34" fmla="*/ 1212587 w 1241002"/>
              <a:gd name="connsiteY34" fmla="*/ 3021291 h 3917973"/>
              <a:gd name="connsiteX35" fmla="*/ 1217300 w 1241002"/>
              <a:gd name="connsiteY35" fmla="*/ 3049571 h 3917973"/>
              <a:gd name="connsiteX36" fmla="*/ 1226727 w 1241002"/>
              <a:gd name="connsiteY36" fmla="*/ 3073138 h 3917973"/>
              <a:gd name="connsiteX37" fmla="*/ 1222014 w 1241002"/>
              <a:gd name="connsiteY37" fmla="*/ 3205114 h 3917973"/>
              <a:gd name="connsiteX38" fmla="*/ 1207873 w 1241002"/>
              <a:gd name="connsiteY38" fmla="*/ 3285242 h 3917973"/>
              <a:gd name="connsiteX39" fmla="*/ 1203160 w 1241002"/>
              <a:gd name="connsiteY39" fmla="*/ 3327662 h 3917973"/>
              <a:gd name="connsiteX40" fmla="*/ 1184306 w 1241002"/>
              <a:gd name="connsiteY40" fmla="*/ 3365369 h 3917973"/>
              <a:gd name="connsiteX41" fmla="*/ 1170166 w 1241002"/>
              <a:gd name="connsiteY41" fmla="*/ 3398363 h 3917973"/>
              <a:gd name="connsiteX42" fmla="*/ 1160739 w 1241002"/>
              <a:gd name="connsiteY42" fmla="*/ 3440784 h 3917973"/>
              <a:gd name="connsiteX43" fmla="*/ 1146599 w 1241002"/>
              <a:gd name="connsiteY43" fmla="*/ 3464351 h 3917973"/>
              <a:gd name="connsiteX44" fmla="*/ 1132459 w 1241002"/>
              <a:gd name="connsiteY44" fmla="*/ 3511485 h 3917973"/>
              <a:gd name="connsiteX45" fmla="*/ 1137172 w 1241002"/>
              <a:gd name="connsiteY45" fmla="*/ 3671740 h 3917973"/>
              <a:gd name="connsiteX46" fmla="*/ 1141886 w 1241002"/>
              <a:gd name="connsiteY46" fmla="*/ 3690594 h 3917973"/>
              <a:gd name="connsiteX47" fmla="*/ 1165453 w 1241002"/>
              <a:gd name="connsiteY47" fmla="*/ 3704734 h 3917973"/>
              <a:gd name="connsiteX48" fmla="*/ 1146599 w 1241002"/>
              <a:gd name="connsiteY48" fmla="*/ 3803716 h 3917973"/>
              <a:gd name="connsiteX49" fmla="*/ 1132459 w 1241002"/>
              <a:gd name="connsiteY49" fmla="*/ 3827283 h 3917973"/>
              <a:gd name="connsiteX50" fmla="*/ 1127745 w 1241002"/>
              <a:gd name="connsiteY50" fmla="*/ 3850850 h 3917973"/>
              <a:gd name="connsiteX51" fmla="*/ 1099465 w 1241002"/>
              <a:gd name="connsiteY51" fmla="*/ 3874417 h 3917973"/>
              <a:gd name="connsiteX52" fmla="*/ 948636 w 1241002"/>
              <a:gd name="connsiteY52" fmla="*/ 3893270 h 3917973"/>
              <a:gd name="connsiteX53" fmla="*/ 774240 w 1241002"/>
              <a:gd name="connsiteY53" fmla="*/ 3846136 h 3917973"/>
              <a:gd name="connsiteX54" fmla="*/ 642265 w 1241002"/>
              <a:gd name="connsiteY54" fmla="*/ 3822569 h 3917973"/>
              <a:gd name="connsiteX55" fmla="*/ 260479 w 1241002"/>
              <a:gd name="connsiteY55" fmla="*/ 3831996 h 3917973"/>
              <a:gd name="connsiteX56" fmla="*/ 185065 w 1241002"/>
              <a:gd name="connsiteY56" fmla="*/ 3822569 h 3917973"/>
              <a:gd name="connsiteX57" fmla="*/ 156785 w 1241002"/>
              <a:gd name="connsiteY57" fmla="*/ 3751868 h 3917973"/>
              <a:gd name="connsiteX58" fmla="*/ 119077 w 1241002"/>
              <a:gd name="connsiteY58" fmla="*/ 3624606 h 3917973"/>
              <a:gd name="connsiteX59" fmla="*/ 100224 w 1241002"/>
              <a:gd name="connsiteY59" fmla="*/ 3502058 h 3917973"/>
              <a:gd name="connsiteX60" fmla="*/ 90797 w 1241002"/>
              <a:gd name="connsiteY60" fmla="*/ 3478491 h 3917973"/>
              <a:gd name="connsiteX61" fmla="*/ 86084 w 1241002"/>
              <a:gd name="connsiteY61" fmla="*/ 3454924 h 3917973"/>
              <a:gd name="connsiteX62" fmla="*/ 71943 w 1241002"/>
              <a:gd name="connsiteY62" fmla="*/ 3407790 h 3917973"/>
              <a:gd name="connsiteX63" fmla="*/ 67230 w 1241002"/>
              <a:gd name="connsiteY63" fmla="*/ 3327662 h 3917973"/>
              <a:gd name="connsiteX64" fmla="*/ 57803 w 1241002"/>
              <a:gd name="connsiteY64" fmla="*/ 3205114 h 3917973"/>
              <a:gd name="connsiteX65" fmla="*/ 34236 w 1241002"/>
              <a:gd name="connsiteY65" fmla="*/ 3002437 h 3917973"/>
              <a:gd name="connsiteX66" fmla="*/ 20096 w 1241002"/>
              <a:gd name="connsiteY66" fmla="*/ 2861035 h 3917973"/>
              <a:gd name="connsiteX67" fmla="*/ 10669 w 1241002"/>
              <a:gd name="connsiteY67" fmla="*/ 2729060 h 3917973"/>
              <a:gd name="connsiteX68" fmla="*/ 5956 w 1241002"/>
              <a:gd name="connsiteY68" fmla="*/ 2672499 h 3917973"/>
              <a:gd name="connsiteX69" fmla="*/ 15383 w 1241002"/>
              <a:gd name="connsiteY69" fmla="*/ 2055044 h 3917973"/>
              <a:gd name="connsiteX70" fmla="*/ 20096 w 1241002"/>
              <a:gd name="connsiteY70" fmla="*/ 1965489 h 3917973"/>
              <a:gd name="connsiteX71" fmla="*/ 53090 w 1241002"/>
              <a:gd name="connsiteY71" fmla="*/ 1772239 h 3917973"/>
              <a:gd name="connsiteX72" fmla="*/ 62517 w 1241002"/>
              <a:gd name="connsiteY72" fmla="*/ 1701538 h 3917973"/>
              <a:gd name="connsiteX73" fmla="*/ 71943 w 1241002"/>
              <a:gd name="connsiteY73" fmla="*/ 1640264 h 3917973"/>
              <a:gd name="connsiteX74" fmla="*/ 76657 w 1241002"/>
              <a:gd name="connsiteY74" fmla="*/ 1569563 h 3917973"/>
              <a:gd name="connsiteX75" fmla="*/ 100224 w 1241002"/>
              <a:gd name="connsiteY75" fmla="*/ 1418734 h 3917973"/>
              <a:gd name="connsiteX76" fmla="*/ 119077 w 1241002"/>
              <a:gd name="connsiteY76" fmla="*/ 1315039 h 3917973"/>
              <a:gd name="connsiteX77" fmla="*/ 170925 w 1241002"/>
              <a:gd name="connsiteY77" fmla="*/ 1206631 h 3917973"/>
              <a:gd name="connsiteX78" fmla="*/ 185065 w 1241002"/>
              <a:gd name="connsiteY78" fmla="*/ 1178351 h 3917973"/>
              <a:gd name="connsiteX79" fmla="*/ 236912 w 1241002"/>
              <a:gd name="connsiteY79" fmla="*/ 1060516 h 3917973"/>
              <a:gd name="connsiteX80" fmla="*/ 232199 w 1241002"/>
              <a:gd name="connsiteY80" fmla="*/ 716437 h 3917973"/>
              <a:gd name="connsiteX81" fmla="*/ 180352 w 1241002"/>
              <a:gd name="connsiteY81" fmla="*/ 626883 h 3917973"/>
              <a:gd name="connsiteX82" fmla="*/ 128504 w 1241002"/>
              <a:gd name="connsiteY82" fmla="*/ 546755 h 3917973"/>
              <a:gd name="connsiteX83" fmla="*/ 123791 w 1241002"/>
              <a:gd name="connsiteY83" fmla="*/ 523188 h 3917973"/>
              <a:gd name="connsiteX84" fmla="*/ 114364 w 1241002"/>
              <a:gd name="connsiteY84" fmla="*/ 490194 h 3917973"/>
              <a:gd name="connsiteX85" fmla="*/ 123791 w 1241002"/>
              <a:gd name="connsiteY85" fmla="*/ 301658 h 3917973"/>
              <a:gd name="connsiteX86" fmla="*/ 137931 w 1241002"/>
              <a:gd name="connsiteY86" fmla="*/ 240384 h 3917973"/>
              <a:gd name="connsiteX87" fmla="*/ 147358 w 1241002"/>
              <a:gd name="connsiteY87" fmla="*/ 193250 h 3917973"/>
              <a:gd name="connsiteX88" fmla="*/ 161498 w 1241002"/>
              <a:gd name="connsiteY88" fmla="*/ 117835 h 3917973"/>
              <a:gd name="connsiteX89" fmla="*/ 166211 w 1241002"/>
              <a:gd name="connsiteY89" fmla="*/ 98982 h 3917973"/>
              <a:gd name="connsiteX90" fmla="*/ 180352 w 1241002"/>
              <a:gd name="connsiteY90" fmla="*/ 84842 h 3917973"/>
              <a:gd name="connsiteX91" fmla="*/ 227486 w 1241002"/>
              <a:gd name="connsiteY91" fmla="*/ 84842 h 391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1241002" h="3917973">
                <a:moveTo>
                  <a:pt x="227486" y="84842"/>
                </a:moveTo>
                <a:cubicBezTo>
                  <a:pt x="240055" y="76201"/>
                  <a:pt x="235298" y="50537"/>
                  <a:pt x="255766" y="32994"/>
                </a:cubicBezTo>
                <a:cubicBezTo>
                  <a:pt x="258499" y="30651"/>
                  <a:pt x="287973" y="23724"/>
                  <a:pt x="288760" y="23567"/>
                </a:cubicBezTo>
                <a:cubicBezTo>
                  <a:pt x="392340" y="2851"/>
                  <a:pt x="359451" y="7543"/>
                  <a:pt x="434875" y="0"/>
                </a:cubicBezTo>
                <a:lnTo>
                  <a:pt x="1123032" y="14140"/>
                </a:lnTo>
                <a:cubicBezTo>
                  <a:pt x="1143014" y="14919"/>
                  <a:pt x="1159287" y="27313"/>
                  <a:pt x="1174879" y="37707"/>
                </a:cubicBezTo>
                <a:cubicBezTo>
                  <a:pt x="1208689" y="105327"/>
                  <a:pt x="1175517" y="33258"/>
                  <a:pt x="1198446" y="212103"/>
                </a:cubicBezTo>
                <a:cubicBezTo>
                  <a:pt x="1199710" y="221959"/>
                  <a:pt x="1204731" y="230957"/>
                  <a:pt x="1207873" y="240384"/>
                </a:cubicBezTo>
                <a:cubicBezTo>
                  <a:pt x="1209444" y="251382"/>
                  <a:pt x="1210089" y="262553"/>
                  <a:pt x="1212587" y="273378"/>
                </a:cubicBezTo>
                <a:cubicBezTo>
                  <a:pt x="1214821" y="283060"/>
                  <a:pt x="1221772" y="291724"/>
                  <a:pt x="1222014" y="301658"/>
                </a:cubicBezTo>
                <a:cubicBezTo>
                  <a:pt x="1223355" y="356654"/>
                  <a:pt x="1219196" y="411648"/>
                  <a:pt x="1217300" y="466627"/>
                </a:cubicBezTo>
                <a:cubicBezTo>
                  <a:pt x="1213396" y="579852"/>
                  <a:pt x="1207136" y="693039"/>
                  <a:pt x="1198446" y="805992"/>
                </a:cubicBezTo>
                <a:cubicBezTo>
                  <a:pt x="1199849" y="837566"/>
                  <a:pt x="1191468" y="966555"/>
                  <a:pt x="1212587" y="1036949"/>
                </a:cubicBezTo>
                <a:cubicBezTo>
                  <a:pt x="1215442" y="1046467"/>
                  <a:pt x="1218872" y="1055802"/>
                  <a:pt x="1222014" y="1065229"/>
                </a:cubicBezTo>
                <a:cubicBezTo>
                  <a:pt x="1223585" y="1085654"/>
                  <a:pt x="1224465" y="1106143"/>
                  <a:pt x="1226727" y="1126503"/>
                </a:cubicBezTo>
                <a:cubicBezTo>
                  <a:pt x="1230751" y="1162723"/>
                  <a:pt x="1240433" y="1198472"/>
                  <a:pt x="1240867" y="1234912"/>
                </a:cubicBezTo>
                <a:cubicBezTo>
                  <a:pt x="1242008" y="1330796"/>
                  <a:pt x="1235666" y="1426632"/>
                  <a:pt x="1231440" y="1522429"/>
                </a:cubicBezTo>
                <a:cubicBezTo>
                  <a:pt x="1230353" y="1547065"/>
                  <a:pt x="1221738" y="1574172"/>
                  <a:pt x="1217300" y="1597844"/>
                </a:cubicBezTo>
                <a:cubicBezTo>
                  <a:pt x="1215253" y="1608763"/>
                  <a:pt x="1214413" y="1619879"/>
                  <a:pt x="1212587" y="1630837"/>
                </a:cubicBezTo>
                <a:cubicBezTo>
                  <a:pt x="1209699" y="1648164"/>
                  <a:pt x="1206302" y="1665402"/>
                  <a:pt x="1203160" y="1682685"/>
                </a:cubicBezTo>
                <a:cubicBezTo>
                  <a:pt x="1201589" y="1701539"/>
                  <a:pt x="1199109" y="1720339"/>
                  <a:pt x="1198446" y="1739246"/>
                </a:cubicBezTo>
                <a:cubicBezTo>
                  <a:pt x="1195966" y="1809921"/>
                  <a:pt x="1197550" y="1880734"/>
                  <a:pt x="1193733" y="1951349"/>
                </a:cubicBezTo>
                <a:cubicBezTo>
                  <a:pt x="1188275" y="2052321"/>
                  <a:pt x="1184963" y="2061189"/>
                  <a:pt x="1170166" y="2135171"/>
                </a:cubicBezTo>
                <a:cubicBezTo>
                  <a:pt x="1161174" y="2243087"/>
                  <a:pt x="1162293" y="2198830"/>
                  <a:pt x="1174879" y="2370842"/>
                </a:cubicBezTo>
                <a:cubicBezTo>
                  <a:pt x="1175242" y="2375797"/>
                  <a:pt x="1178022" y="2380269"/>
                  <a:pt x="1179593" y="2384982"/>
                </a:cubicBezTo>
                <a:cubicBezTo>
                  <a:pt x="1174880" y="2471394"/>
                  <a:pt x="1174862" y="2558191"/>
                  <a:pt x="1165453" y="2644219"/>
                </a:cubicBezTo>
                <a:cubicBezTo>
                  <a:pt x="1163771" y="2659601"/>
                  <a:pt x="1151492" y="2671959"/>
                  <a:pt x="1146599" y="2686639"/>
                </a:cubicBezTo>
                <a:cubicBezTo>
                  <a:pt x="1142099" y="2700139"/>
                  <a:pt x="1138197" y="2755563"/>
                  <a:pt x="1137172" y="2762054"/>
                </a:cubicBezTo>
                <a:cubicBezTo>
                  <a:pt x="1134913" y="2776362"/>
                  <a:pt x="1130414" y="2790237"/>
                  <a:pt x="1127745" y="2804474"/>
                </a:cubicBezTo>
                <a:cubicBezTo>
                  <a:pt x="1125698" y="2815393"/>
                  <a:pt x="1124603" y="2826470"/>
                  <a:pt x="1123032" y="2837468"/>
                </a:cubicBezTo>
                <a:cubicBezTo>
                  <a:pt x="1126174" y="2864177"/>
                  <a:pt x="1128470" y="2891000"/>
                  <a:pt x="1132459" y="2917596"/>
                </a:cubicBezTo>
                <a:cubicBezTo>
                  <a:pt x="1133196" y="2922509"/>
                  <a:pt x="1133400" y="2928503"/>
                  <a:pt x="1137172" y="2931736"/>
                </a:cubicBezTo>
                <a:cubicBezTo>
                  <a:pt x="1145174" y="2938595"/>
                  <a:pt x="1156026" y="2941163"/>
                  <a:pt x="1165453" y="2945877"/>
                </a:cubicBezTo>
                <a:cubicBezTo>
                  <a:pt x="1177343" y="2961730"/>
                  <a:pt x="1188286" y="2975593"/>
                  <a:pt x="1198446" y="2993011"/>
                </a:cubicBezTo>
                <a:cubicBezTo>
                  <a:pt x="1203757" y="3002115"/>
                  <a:pt x="1207873" y="3011864"/>
                  <a:pt x="1212587" y="3021291"/>
                </a:cubicBezTo>
                <a:cubicBezTo>
                  <a:pt x="1214158" y="3030718"/>
                  <a:pt x="1214785" y="3040351"/>
                  <a:pt x="1217300" y="3049571"/>
                </a:cubicBezTo>
                <a:cubicBezTo>
                  <a:pt x="1219526" y="3057734"/>
                  <a:pt x="1226471" y="3064681"/>
                  <a:pt x="1226727" y="3073138"/>
                </a:cubicBezTo>
                <a:cubicBezTo>
                  <a:pt x="1228060" y="3117138"/>
                  <a:pt x="1224269" y="3161152"/>
                  <a:pt x="1222014" y="3205114"/>
                </a:cubicBezTo>
                <a:cubicBezTo>
                  <a:pt x="1219293" y="3258180"/>
                  <a:pt x="1221131" y="3245467"/>
                  <a:pt x="1207873" y="3285242"/>
                </a:cubicBezTo>
                <a:cubicBezTo>
                  <a:pt x="1206302" y="3299382"/>
                  <a:pt x="1207174" y="3314013"/>
                  <a:pt x="1203160" y="3327662"/>
                </a:cubicBezTo>
                <a:cubicBezTo>
                  <a:pt x="1199195" y="3341144"/>
                  <a:pt x="1190249" y="3352635"/>
                  <a:pt x="1184306" y="3365369"/>
                </a:cubicBezTo>
                <a:cubicBezTo>
                  <a:pt x="1179246" y="3376212"/>
                  <a:pt x="1173735" y="3386942"/>
                  <a:pt x="1170166" y="3398363"/>
                </a:cubicBezTo>
                <a:cubicBezTo>
                  <a:pt x="1165845" y="3412189"/>
                  <a:pt x="1165611" y="3427143"/>
                  <a:pt x="1160739" y="3440784"/>
                </a:cubicBezTo>
                <a:cubicBezTo>
                  <a:pt x="1157658" y="3449411"/>
                  <a:pt x="1150001" y="3455845"/>
                  <a:pt x="1146599" y="3464351"/>
                </a:cubicBezTo>
                <a:cubicBezTo>
                  <a:pt x="1140507" y="3479581"/>
                  <a:pt x="1137172" y="3495774"/>
                  <a:pt x="1132459" y="3511485"/>
                </a:cubicBezTo>
                <a:cubicBezTo>
                  <a:pt x="1122218" y="3583165"/>
                  <a:pt x="1125052" y="3546505"/>
                  <a:pt x="1137172" y="3671740"/>
                </a:cubicBezTo>
                <a:cubicBezTo>
                  <a:pt x="1137796" y="3678188"/>
                  <a:pt x="1137670" y="3685675"/>
                  <a:pt x="1141886" y="3690594"/>
                </a:cubicBezTo>
                <a:cubicBezTo>
                  <a:pt x="1147848" y="3697550"/>
                  <a:pt x="1157597" y="3700021"/>
                  <a:pt x="1165453" y="3704734"/>
                </a:cubicBezTo>
                <a:cubicBezTo>
                  <a:pt x="1159168" y="3737728"/>
                  <a:pt x="1155331" y="3771284"/>
                  <a:pt x="1146599" y="3803716"/>
                </a:cubicBezTo>
                <a:cubicBezTo>
                  <a:pt x="1144217" y="3812562"/>
                  <a:pt x="1135861" y="3818777"/>
                  <a:pt x="1132459" y="3827283"/>
                </a:cubicBezTo>
                <a:cubicBezTo>
                  <a:pt x="1129484" y="3834721"/>
                  <a:pt x="1132339" y="3844287"/>
                  <a:pt x="1127745" y="3850850"/>
                </a:cubicBezTo>
                <a:cubicBezTo>
                  <a:pt x="1120708" y="3860903"/>
                  <a:pt x="1108892" y="3866561"/>
                  <a:pt x="1099465" y="3874417"/>
                </a:cubicBezTo>
                <a:cubicBezTo>
                  <a:pt x="1066657" y="3940033"/>
                  <a:pt x="1088225" y="3918650"/>
                  <a:pt x="948636" y="3893270"/>
                </a:cubicBezTo>
                <a:cubicBezTo>
                  <a:pt x="889390" y="3882498"/>
                  <a:pt x="833426" y="3857233"/>
                  <a:pt x="774240" y="3846136"/>
                </a:cubicBezTo>
                <a:cubicBezTo>
                  <a:pt x="680040" y="3828474"/>
                  <a:pt x="724054" y="3836201"/>
                  <a:pt x="642265" y="3822569"/>
                </a:cubicBezTo>
                <a:cubicBezTo>
                  <a:pt x="515003" y="3825711"/>
                  <a:pt x="387780" y="3831996"/>
                  <a:pt x="260479" y="3831996"/>
                </a:cubicBezTo>
                <a:cubicBezTo>
                  <a:pt x="235145" y="3831996"/>
                  <a:pt x="205111" y="3838059"/>
                  <a:pt x="185065" y="3822569"/>
                </a:cubicBezTo>
                <a:cubicBezTo>
                  <a:pt x="164980" y="3807049"/>
                  <a:pt x="165787" y="3775600"/>
                  <a:pt x="156785" y="3751868"/>
                </a:cubicBezTo>
                <a:cubicBezTo>
                  <a:pt x="129120" y="3678932"/>
                  <a:pt x="135821" y="3697159"/>
                  <a:pt x="119077" y="3624606"/>
                </a:cubicBezTo>
                <a:cubicBezTo>
                  <a:pt x="115795" y="3591787"/>
                  <a:pt x="110833" y="3528581"/>
                  <a:pt x="100224" y="3502058"/>
                </a:cubicBezTo>
                <a:lnTo>
                  <a:pt x="90797" y="3478491"/>
                </a:lnTo>
                <a:cubicBezTo>
                  <a:pt x="89226" y="3470635"/>
                  <a:pt x="88148" y="3462665"/>
                  <a:pt x="86084" y="3454924"/>
                </a:cubicBezTo>
                <a:cubicBezTo>
                  <a:pt x="81857" y="3439075"/>
                  <a:pt x="74347" y="3424016"/>
                  <a:pt x="71943" y="3407790"/>
                </a:cubicBezTo>
                <a:cubicBezTo>
                  <a:pt x="68022" y="3381323"/>
                  <a:pt x="69092" y="3354353"/>
                  <a:pt x="67230" y="3327662"/>
                </a:cubicBezTo>
                <a:cubicBezTo>
                  <a:pt x="64379" y="3286791"/>
                  <a:pt x="60945" y="3245963"/>
                  <a:pt x="57803" y="3205114"/>
                </a:cubicBezTo>
                <a:cubicBezTo>
                  <a:pt x="45453" y="2859284"/>
                  <a:pt x="68182" y="3220658"/>
                  <a:pt x="34236" y="3002437"/>
                </a:cubicBezTo>
                <a:cubicBezTo>
                  <a:pt x="26955" y="2955631"/>
                  <a:pt x="24164" y="2908229"/>
                  <a:pt x="20096" y="2861035"/>
                </a:cubicBezTo>
                <a:cubicBezTo>
                  <a:pt x="16308" y="2817094"/>
                  <a:pt x="13967" y="2773040"/>
                  <a:pt x="10669" y="2729060"/>
                </a:cubicBezTo>
                <a:cubicBezTo>
                  <a:pt x="9254" y="2710194"/>
                  <a:pt x="7527" y="2691353"/>
                  <a:pt x="5956" y="2672499"/>
                </a:cubicBezTo>
                <a:cubicBezTo>
                  <a:pt x="-4538" y="2389187"/>
                  <a:pt x="-1024" y="2559544"/>
                  <a:pt x="15383" y="2055044"/>
                </a:cubicBezTo>
                <a:cubicBezTo>
                  <a:pt x="16355" y="2025167"/>
                  <a:pt x="17680" y="1995284"/>
                  <a:pt x="20096" y="1965489"/>
                </a:cubicBezTo>
                <a:cubicBezTo>
                  <a:pt x="29818" y="1845586"/>
                  <a:pt x="28403" y="1906254"/>
                  <a:pt x="53090" y="1772239"/>
                </a:cubicBezTo>
                <a:cubicBezTo>
                  <a:pt x="57397" y="1748857"/>
                  <a:pt x="59155" y="1725075"/>
                  <a:pt x="62517" y="1701538"/>
                </a:cubicBezTo>
                <a:cubicBezTo>
                  <a:pt x="65439" y="1681081"/>
                  <a:pt x="68801" y="1660689"/>
                  <a:pt x="71943" y="1640264"/>
                </a:cubicBezTo>
                <a:cubicBezTo>
                  <a:pt x="73514" y="1616697"/>
                  <a:pt x="73666" y="1592992"/>
                  <a:pt x="76657" y="1569563"/>
                </a:cubicBezTo>
                <a:cubicBezTo>
                  <a:pt x="83101" y="1519086"/>
                  <a:pt x="95998" y="1469445"/>
                  <a:pt x="100224" y="1418734"/>
                </a:cubicBezTo>
                <a:cubicBezTo>
                  <a:pt x="104013" y="1373257"/>
                  <a:pt x="101482" y="1356512"/>
                  <a:pt x="119077" y="1315039"/>
                </a:cubicBezTo>
                <a:cubicBezTo>
                  <a:pt x="134721" y="1278164"/>
                  <a:pt x="153510" y="1242704"/>
                  <a:pt x="170925" y="1206631"/>
                </a:cubicBezTo>
                <a:cubicBezTo>
                  <a:pt x="175507" y="1197140"/>
                  <a:pt x="180820" y="1187998"/>
                  <a:pt x="185065" y="1178351"/>
                </a:cubicBezTo>
                <a:lnTo>
                  <a:pt x="236912" y="1060516"/>
                </a:lnTo>
                <a:cubicBezTo>
                  <a:pt x="248982" y="927765"/>
                  <a:pt x="250436" y="935272"/>
                  <a:pt x="232199" y="716437"/>
                </a:cubicBezTo>
                <a:cubicBezTo>
                  <a:pt x="228631" y="673626"/>
                  <a:pt x="200509" y="660477"/>
                  <a:pt x="180352" y="626883"/>
                </a:cubicBezTo>
                <a:cubicBezTo>
                  <a:pt x="145117" y="568160"/>
                  <a:pt x="162721" y="594659"/>
                  <a:pt x="128504" y="546755"/>
                </a:cubicBezTo>
                <a:cubicBezTo>
                  <a:pt x="126933" y="538899"/>
                  <a:pt x="125734" y="530960"/>
                  <a:pt x="123791" y="523188"/>
                </a:cubicBezTo>
                <a:cubicBezTo>
                  <a:pt x="121017" y="512091"/>
                  <a:pt x="114710" y="501627"/>
                  <a:pt x="114364" y="490194"/>
                </a:cubicBezTo>
                <a:cubicBezTo>
                  <a:pt x="114249" y="486401"/>
                  <a:pt x="119226" y="332474"/>
                  <a:pt x="123791" y="301658"/>
                </a:cubicBezTo>
                <a:cubicBezTo>
                  <a:pt x="126863" y="280923"/>
                  <a:pt x="133478" y="260867"/>
                  <a:pt x="137931" y="240384"/>
                </a:cubicBezTo>
                <a:cubicBezTo>
                  <a:pt x="141335" y="224727"/>
                  <a:pt x="144216" y="208961"/>
                  <a:pt x="147358" y="193250"/>
                </a:cubicBezTo>
                <a:cubicBezTo>
                  <a:pt x="156094" y="88403"/>
                  <a:pt x="142333" y="168943"/>
                  <a:pt x="161498" y="117835"/>
                </a:cubicBezTo>
                <a:cubicBezTo>
                  <a:pt x="163772" y="111770"/>
                  <a:pt x="162997" y="104606"/>
                  <a:pt x="166211" y="98982"/>
                </a:cubicBezTo>
                <a:cubicBezTo>
                  <a:pt x="169518" y="93194"/>
                  <a:pt x="175638" y="89555"/>
                  <a:pt x="180352" y="84842"/>
                </a:cubicBezTo>
                <a:cubicBezTo>
                  <a:pt x="214594" y="96255"/>
                  <a:pt x="214917" y="93483"/>
                  <a:pt x="227486" y="84842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649D54DE-833E-4A40-ADBD-4176DFF3AC43}"/>
              </a:ext>
            </a:extLst>
          </p:cNvPr>
          <p:cNvSpPr txBox="1">
            <a:spLocks/>
          </p:cNvSpPr>
          <p:nvPr/>
        </p:nvSpPr>
        <p:spPr>
          <a:xfrm>
            <a:off x="181098" y="5927902"/>
            <a:ext cx="8887488" cy="4727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C00000"/>
              </a:buClr>
              <a:buFont typeface="微软雅黑 Light" panose="020B0502040204020203" pitchFamily="34" charset="-122"/>
              <a:buChar char="-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OS CPU-bound(computing-intensive)</a:t>
            </a:r>
            <a:r>
              <a:rPr lang="zh-CN" altLang="en-US" dirty="0"/>
              <a:t>、</a:t>
            </a:r>
            <a:r>
              <a:rPr lang="en-US" altLang="zh-CN" dirty="0"/>
              <a:t>I/O-bound(I/O-intensive) process</a:t>
            </a:r>
          </a:p>
        </p:txBody>
      </p:sp>
    </p:spTree>
    <p:extLst>
      <p:ext uri="{BB962C8B-B14F-4D97-AF65-F5344CB8AC3E}">
        <p14:creationId xmlns:p14="http://schemas.microsoft.com/office/powerpoint/2010/main" val="3180879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  <a:fontScheme name="默认设计模板">
    <a:majorFont>
      <a:latin typeface="Arial"/>
      <a:ea typeface="宋体"/>
      <a:cs typeface=""/>
    </a:majorFont>
    <a:minorFont>
      <a:latin typeface="Arial"/>
      <a:ea typeface="宋体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  <a:fontScheme name="默认设计模板">
    <a:majorFont>
      <a:latin typeface="Arial"/>
      <a:ea typeface="宋体"/>
      <a:cs typeface=""/>
    </a:majorFont>
    <a:minorFont>
      <a:latin typeface="Arial"/>
      <a:ea typeface="宋体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  <a:fontScheme name="默认设计模板">
    <a:majorFont>
      <a:latin typeface="Arial"/>
      <a:ea typeface="宋体"/>
      <a:cs typeface=""/>
    </a:majorFont>
    <a:minorFont>
      <a:latin typeface="Arial"/>
      <a:ea typeface="宋体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默认设计模板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  <a:fontScheme name="默认设计模板">
    <a:majorFont>
      <a:latin typeface="Arial"/>
      <a:ea typeface="宋体"/>
      <a:cs typeface=""/>
    </a:majorFont>
    <a:minorFont>
      <a:latin typeface="Arial"/>
      <a:ea typeface="宋体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1196</TotalTime>
  <Words>8107</Words>
  <Application>Microsoft Office PowerPoint</Application>
  <PresentationFormat>全屏显示(4:3)</PresentationFormat>
  <Paragraphs>1037</Paragraphs>
  <Slides>86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86</vt:i4>
      </vt:variant>
    </vt:vector>
  </HeadingPairs>
  <TitlesOfParts>
    <vt:vector size="103" baseType="lpstr">
      <vt:lpstr>等线</vt:lpstr>
      <vt:lpstr>等线 Light</vt:lpstr>
      <vt:lpstr>华文彩云</vt:lpstr>
      <vt:lpstr>宋体</vt:lpstr>
      <vt:lpstr>微软雅黑</vt:lpstr>
      <vt:lpstr>微软雅黑</vt:lpstr>
      <vt:lpstr>微软雅黑 Light</vt:lpstr>
      <vt:lpstr>Arial</vt:lpstr>
      <vt:lpstr>Calibri</vt:lpstr>
      <vt:lpstr>Calibri Light</vt:lpstr>
      <vt:lpstr>Cambria Math</vt:lpstr>
      <vt:lpstr>Times New Roman</vt:lpstr>
      <vt:lpstr>Wingdings</vt:lpstr>
      <vt:lpstr>Office 主题​​</vt:lpstr>
      <vt:lpstr>公式</vt:lpstr>
      <vt:lpstr>Equation</vt:lpstr>
      <vt:lpstr>Document</vt:lpstr>
      <vt:lpstr>PowerPoint 演示文稿</vt:lpstr>
      <vt:lpstr>内容</vt:lpstr>
      <vt:lpstr>1.1 算法概念</vt:lpstr>
      <vt:lpstr>1.1 算法概念</vt:lpstr>
      <vt:lpstr>算法概念</vt:lpstr>
      <vt:lpstr>PowerPoint 演示文稿</vt:lpstr>
      <vt:lpstr>算法设计与分析</vt:lpstr>
      <vt:lpstr>1.2 算法复杂性</vt:lpstr>
      <vt:lpstr>1.2 算法复杂性</vt:lpstr>
      <vt:lpstr>PowerPoint 演示文稿</vt:lpstr>
      <vt:lpstr>算法复杂性</vt:lpstr>
      <vt:lpstr>PowerPoint 演示文稿</vt:lpstr>
      <vt:lpstr>算法复杂性</vt:lpstr>
      <vt:lpstr>算法渐近复杂性</vt:lpstr>
      <vt:lpstr>算法渐近复杂性</vt:lpstr>
      <vt:lpstr>五种算法渐进界</vt:lpstr>
      <vt:lpstr>渐进上界O</vt:lpstr>
      <vt:lpstr>PowerPoint 演示文稿</vt:lpstr>
      <vt:lpstr>渐近下界 </vt:lpstr>
      <vt:lpstr>PowerPoint 演示文稿</vt:lpstr>
      <vt:lpstr>非紧上界o</vt:lpstr>
      <vt:lpstr>PowerPoint 演示文稿</vt:lpstr>
      <vt:lpstr>非紧下界</vt:lpstr>
      <vt:lpstr>PowerPoint 演示文稿</vt:lpstr>
      <vt:lpstr>紧渐近界记号</vt:lpstr>
      <vt:lpstr>PowerPoint 演示文稿</vt:lpstr>
      <vt:lpstr>渐近分析记号在等式和不等式中的意义</vt:lpstr>
      <vt:lpstr>渐近界的若干性质</vt:lpstr>
      <vt:lpstr>渐近界的若干性质</vt:lpstr>
      <vt:lpstr>渐近界的若干性质</vt:lpstr>
      <vt:lpstr>证明</vt:lpstr>
      <vt:lpstr>算术运算</vt:lpstr>
      <vt:lpstr>算术运算</vt:lpstr>
      <vt:lpstr>渐近复杂性分析中常用函数【略】</vt:lpstr>
      <vt:lpstr>取整函数的若干性质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算法分析中常用复杂性函数</vt:lpstr>
      <vt:lpstr>问题规模与时间复杂性</vt:lpstr>
      <vt:lpstr>问题规模与时间复杂性</vt:lpstr>
      <vt:lpstr>问题规模vs时间复杂性：模型阶次 vs 输入扰动</vt:lpstr>
      <vt:lpstr>例1. 问题规模 vs Running Times</vt:lpstr>
      <vt:lpstr>例2. 汉诺(Hanoi)塔问题</vt:lpstr>
      <vt:lpstr>汉诺(Hanoi)塔</vt:lpstr>
      <vt:lpstr>PowerPoint 演示文稿</vt:lpstr>
      <vt:lpstr>Hanoi塔的递归解法</vt:lpstr>
      <vt:lpstr>Hanoi塔的递归解法</vt:lpstr>
      <vt:lpstr>Hanoi塔的递归解法：程序模拟</vt:lpstr>
      <vt:lpstr>Hanoi塔的递归解法：程序模拟</vt:lpstr>
      <vt:lpstr>Hanoi塔的递归解法：利用超级计算机</vt:lpstr>
      <vt:lpstr>Hanoi塔的递归解法：利用超级计算机</vt:lpstr>
      <vt:lpstr>1.3 时间复杂性分析</vt:lpstr>
      <vt:lpstr>1.3 时间复杂性分析</vt:lpstr>
      <vt:lpstr>时间复杂性分析</vt:lpstr>
      <vt:lpstr>时间复杂性分析法则</vt:lpstr>
      <vt:lpstr>PowerPoint 演示文稿</vt:lpstr>
      <vt:lpstr>PowerPoint 演示文稿</vt:lpstr>
      <vt:lpstr>PowerPoint 演示文稿</vt:lpstr>
      <vt:lpstr>PowerPoint 演示文稿</vt:lpstr>
      <vt:lpstr>递归算法复杂性分析</vt:lpstr>
      <vt:lpstr>最优算法</vt:lpstr>
      <vt:lpstr>最优算法</vt:lpstr>
      <vt:lpstr>三种复杂性分析方法</vt:lpstr>
      <vt:lpstr>例. 数据驱动的复杂性分析：LTE网络参数优化算法</vt:lpstr>
      <vt:lpstr>PowerPoint 演示文稿</vt:lpstr>
      <vt:lpstr>PowerPoint 演示文稿</vt:lpstr>
      <vt:lpstr>三种复杂性分析方法</vt:lpstr>
      <vt:lpstr>1.4 算法空间复杂性分析</vt:lpstr>
      <vt:lpstr>1.4 算法空间复杂性分析</vt:lpstr>
      <vt:lpstr>PowerPoint 演示文稿</vt:lpstr>
      <vt:lpstr>Process in Operating Systems</vt:lpstr>
      <vt:lpstr>OS为算法/程序分配外设磁盘存储空间</vt:lpstr>
      <vt:lpstr>OS为算法/程序分配内存空间</vt:lpstr>
      <vt:lpstr>T(n)分析 vs S(n)分析</vt:lpstr>
      <vt:lpstr>T(n)分析 vs S(n)分析</vt:lpstr>
      <vt:lpstr>空间复杂性分析法则</vt:lpstr>
      <vt:lpstr>PowerPoint 演示文稿</vt:lpstr>
      <vt:lpstr>例2. 二分搜索的空间复杂性</vt:lpstr>
      <vt:lpstr>附录：二十世纪最伟大的十大算法 </vt:lpstr>
      <vt:lpstr>附录：主宰世界十大算法</vt:lpstr>
      <vt:lpstr>Thanks  for your attention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13910702762@139.com</dc:creator>
  <cp:lastModifiedBy>13910702762@139.com</cp:lastModifiedBy>
  <cp:revision>65</cp:revision>
  <dcterms:created xsi:type="dcterms:W3CDTF">2021-09-19T10:24:59Z</dcterms:created>
  <dcterms:modified xsi:type="dcterms:W3CDTF">2021-09-21T11:45:27Z</dcterms:modified>
</cp:coreProperties>
</file>